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78"/>
  </p:notesMasterIdLst>
  <p:sldIdLst>
    <p:sldId id="256" r:id="rId3"/>
    <p:sldId id="308" r:id="rId4"/>
    <p:sldId id="319" r:id="rId5"/>
    <p:sldId id="352" r:id="rId6"/>
    <p:sldId id="330" r:id="rId7"/>
    <p:sldId id="331" r:id="rId8"/>
    <p:sldId id="332" r:id="rId9"/>
    <p:sldId id="333" r:id="rId10"/>
    <p:sldId id="504" r:id="rId11"/>
    <p:sldId id="271" r:id="rId12"/>
    <p:sldId id="258" r:id="rId13"/>
    <p:sldId id="286" r:id="rId14"/>
    <p:sldId id="505" r:id="rId15"/>
    <p:sldId id="506" r:id="rId16"/>
    <p:sldId id="277" r:id="rId17"/>
    <p:sldId id="280" r:id="rId18"/>
    <p:sldId id="281" r:id="rId19"/>
    <p:sldId id="282" r:id="rId20"/>
    <p:sldId id="278" r:id="rId21"/>
    <p:sldId id="279" r:id="rId22"/>
    <p:sldId id="283" r:id="rId23"/>
    <p:sldId id="285" r:id="rId24"/>
    <p:sldId id="334" r:id="rId25"/>
    <p:sldId id="335" r:id="rId26"/>
    <p:sldId id="486" r:id="rId27"/>
    <p:sldId id="487" r:id="rId28"/>
    <p:sldId id="488" r:id="rId29"/>
    <p:sldId id="490" r:id="rId30"/>
    <p:sldId id="492" r:id="rId31"/>
    <p:sldId id="491" r:id="rId32"/>
    <p:sldId id="495" r:id="rId33"/>
    <p:sldId id="496" r:id="rId34"/>
    <p:sldId id="497" r:id="rId35"/>
    <p:sldId id="499" r:id="rId36"/>
    <p:sldId id="498" r:id="rId37"/>
    <p:sldId id="493" r:id="rId38"/>
    <p:sldId id="494" r:id="rId39"/>
    <p:sldId id="502" r:id="rId40"/>
    <p:sldId id="501" r:id="rId41"/>
    <p:sldId id="500" r:id="rId42"/>
    <p:sldId id="489" r:id="rId43"/>
    <p:sldId id="327" r:id="rId44"/>
    <p:sldId id="326" r:id="rId45"/>
    <p:sldId id="353" r:id="rId46"/>
    <p:sldId id="354" r:id="rId47"/>
    <p:sldId id="338" r:id="rId48"/>
    <p:sldId id="341" r:id="rId49"/>
    <p:sldId id="339" r:id="rId50"/>
    <p:sldId id="342" r:id="rId51"/>
    <p:sldId id="343" r:id="rId52"/>
    <p:sldId id="344" r:id="rId53"/>
    <p:sldId id="345" r:id="rId54"/>
    <p:sldId id="346" r:id="rId55"/>
    <p:sldId id="507" r:id="rId56"/>
    <p:sldId id="347" r:id="rId57"/>
    <p:sldId id="508" r:id="rId58"/>
    <p:sldId id="328" r:id="rId59"/>
    <p:sldId id="349" r:id="rId60"/>
    <p:sldId id="259" r:id="rId61"/>
    <p:sldId id="261" r:id="rId62"/>
    <p:sldId id="274" r:id="rId63"/>
    <p:sldId id="276" r:id="rId64"/>
    <p:sldId id="263" r:id="rId65"/>
    <p:sldId id="275" r:id="rId66"/>
    <p:sldId id="262" r:id="rId67"/>
    <p:sldId id="264" r:id="rId68"/>
    <p:sldId id="272" r:id="rId69"/>
    <p:sldId id="265" r:id="rId70"/>
    <p:sldId id="273" r:id="rId71"/>
    <p:sldId id="268" r:id="rId72"/>
    <p:sldId id="269" r:id="rId73"/>
    <p:sldId id="266" r:id="rId74"/>
    <p:sldId id="260" r:id="rId75"/>
    <p:sldId id="350" r:id="rId76"/>
    <p:sldId id="351" r:id="rId7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800"/>
    <a:srgbClr val="FFFFFF"/>
    <a:srgbClr val="E7E6E6"/>
    <a:srgbClr val="AE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1" autoAdjust="0"/>
    <p:restoredTop sz="89077" autoAdjust="0"/>
  </p:normalViewPr>
  <p:slideViewPr>
    <p:cSldViewPr snapToGrid="0">
      <p:cViewPr>
        <p:scale>
          <a:sx n="60" d="100"/>
          <a:sy n="60" d="100"/>
        </p:scale>
        <p:origin x="944" y="52"/>
      </p:cViewPr>
      <p:guideLst/>
    </p:cSldViewPr>
  </p:slideViewPr>
  <p:notesTextViewPr>
    <p:cViewPr>
      <p:scale>
        <a:sx n="1" d="1"/>
        <a:sy n="1" d="1"/>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F5A19-42CD-4C16-9A1E-C99CC8BE7F82}" type="datetimeFigureOut">
              <a:rPr lang="sv-SE" smtClean="0"/>
              <a:t>2019-08-26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C27D6-87AE-41DE-8DF9-FDC6CFC94E35}" type="slidenum">
              <a:rPr lang="sv-SE" smtClean="0"/>
              <a:t>‹#›</a:t>
            </a:fld>
            <a:endParaRPr lang="sv-SE"/>
          </a:p>
        </p:txBody>
      </p:sp>
    </p:spTree>
    <p:extLst>
      <p:ext uri="{BB962C8B-B14F-4D97-AF65-F5344CB8AC3E}">
        <p14:creationId xmlns:p14="http://schemas.microsoft.com/office/powerpoint/2010/main" val="108526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Välkomna, </a:t>
            </a:r>
          </a:p>
        </p:txBody>
      </p:sp>
      <p:sp>
        <p:nvSpPr>
          <p:cNvPr id="4" name="Platshållare för bildnummer 3"/>
          <p:cNvSpPr>
            <a:spLocks noGrp="1"/>
          </p:cNvSpPr>
          <p:nvPr>
            <p:ph type="sldNum" sz="quarter" idx="5"/>
          </p:nvPr>
        </p:nvSpPr>
        <p:spPr/>
        <p:txBody>
          <a:bodyPr/>
          <a:lstStyle/>
          <a:p>
            <a:fld id="{CEDC27D6-87AE-41DE-8DF9-FDC6CFC94E35}" type="slidenum">
              <a:rPr lang="sv-SE" smtClean="0"/>
              <a:t>1</a:t>
            </a:fld>
            <a:endParaRPr lang="sv-SE"/>
          </a:p>
        </p:txBody>
      </p:sp>
    </p:spTree>
    <p:extLst>
      <p:ext uri="{BB962C8B-B14F-4D97-AF65-F5344CB8AC3E}">
        <p14:creationId xmlns:p14="http://schemas.microsoft.com/office/powerpoint/2010/main" val="196033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963ADE2-9A48-4224-AB40-B39B2ACB0F11}" type="slidenum">
              <a:rPr lang="sv-SE" smtClean="0"/>
              <a:t>14</a:t>
            </a:fld>
            <a:endParaRPr lang="sv-SE"/>
          </a:p>
        </p:txBody>
      </p:sp>
    </p:spTree>
    <p:extLst>
      <p:ext uri="{BB962C8B-B14F-4D97-AF65-F5344CB8AC3E}">
        <p14:creationId xmlns:p14="http://schemas.microsoft.com/office/powerpoint/2010/main" val="408837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Kollektivtrafik, lufttrafik, rederier.</a:t>
            </a:r>
          </a:p>
          <a:p>
            <a:endParaRPr lang="sv-SE" dirty="0"/>
          </a:p>
          <a:p>
            <a:r>
              <a:rPr lang="sv-SE" dirty="0"/>
              <a:t>Finns ett antal undantag t.ex. gäller bara handlingar som framställs inom ramen för de tjänster som är av allmänt intresse som företaget levererar.</a:t>
            </a:r>
          </a:p>
        </p:txBody>
      </p:sp>
      <p:sp>
        <p:nvSpPr>
          <p:cNvPr id="4" name="Platshållare för bildnummer 3"/>
          <p:cNvSpPr>
            <a:spLocks noGrp="1"/>
          </p:cNvSpPr>
          <p:nvPr>
            <p:ph type="sldNum" sz="quarter" idx="5"/>
          </p:nvPr>
        </p:nvSpPr>
        <p:spPr/>
        <p:txBody>
          <a:bodyPr/>
          <a:lstStyle/>
          <a:p>
            <a:fld id="{3963ADE2-9A48-4224-AB40-B39B2ACB0F11}" type="slidenum">
              <a:rPr lang="sv-SE" smtClean="0"/>
              <a:t>15</a:t>
            </a:fld>
            <a:endParaRPr lang="sv-SE"/>
          </a:p>
        </p:txBody>
      </p:sp>
    </p:spTree>
    <p:extLst>
      <p:ext uri="{BB962C8B-B14F-4D97-AF65-F5344CB8AC3E}">
        <p14:creationId xmlns:p14="http://schemas.microsoft.com/office/powerpoint/2010/main" val="367902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Sverige styrs avgiftsuttag av avgiftsförordningen eller myndighetsspecifika föreskrifter. </a:t>
            </a:r>
          </a:p>
        </p:txBody>
      </p:sp>
      <p:sp>
        <p:nvSpPr>
          <p:cNvPr id="4" name="Platshållare för bildnummer 3"/>
          <p:cNvSpPr>
            <a:spLocks noGrp="1"/>
          </p:cNvSpPr>
          <p:nvPr>
            <p:ph type="sldNum" sz="quarter" idx="5"/>
          </p:nvPr>
        </p:nvSpPr>
        <p:spPr/>
        <p:txBody>
          <a:bodyPr/>
          <a:lstStyle/>
          <a:p>
            <a:fld id="{3963ADE2-9A48-4224-AB40-B39B2ACB0F11}" type="slidenum">
              <a:rPr lang="sv-SE" smtClean="0"/>
              <a:t>16</a:t>
            </a:fld>
            <a:endParaRPr lang="sv-SE"/>
          </a:p>
        </p:txBody>
      </p:sp>
    </p:spTree>
    <p:extLst>
      <p:ext uri="{BB962C8B-B14F-4D97-AF65-F5344CB8AC3E}">
        <p14:creationId xmlns:p14="http://schemas.microsoft.com/office/powerpoint/2010/main" val="149048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bestämmelse ska (idag) tolkas i förhållande till Sveriges nationella regler om tillgång och dataskydd och sekretess. </a:t>
            </a:r>
          </a:p>
          <a:p>
            <a:endParaRPr lang="sv-SE" dirty="0"/>
          </a:p>
          <a:p>
            <a:r>
              <a:rPr lang="sv-SE" dirty="0"/>
              <a:t>Dynamiska data är: handlingar i digitalt format som uppdateras ofta eller i realtid, särskilt på grund av deras volatilitet eller snabba åldrande, som exempel anges sensordata. </a:t>
            </a:r>
          </a:p>
        </p:txBody>
      </p:sp>
      <p:sp>
        <p:nvSpPr>
          <p:cNvPr id="4" name="Platshållare för bildnummer 3"/>
          <p:cNvSpPr>
            <a:spLocks noGrp="1"/>
          </p:cNvSpPr>
          <p:nvPr>
            <p:ph type="sldNum" sz="quarter" idx="5"/>
          </p:nvPr>
        </p:nvSpPr>
        <p:spPr/>
        <p:txBody>
          <a:bodyPr/>
          <a:lstStyle/>
          <a:p>
            <a:fld id="{3963ADE2-9A48-4224-AB40-B39B2ACB0F11}" type="slidenum">
              <a:rPr lang="sv-SE" smtClean="0"/>
              <a:t>17</a:t>
            </a:fld>
            <a:endParaRPr lang="sv-SE"/>
          </a:p>
        </p:txBody>
      </p:sp>
    </p:spTree>
    <p:extLst>
      <p:ext uri="{BB962C8B-B14F-4D97-AF65-F5344CB8AC3E}">
        <p14:creationId xmlns:p14="http://schemas.microsoft.com/office/powerpoint/2010/main" val="71216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Regleringen gäller offentligt finansierade forskningsdata där man strävar efter öppenhet som standard. Men även beaktande av principen så fri som möjligt och begränsad som nödvändigt.</a:t>
            </a:r>
          </a:p>
          <a:p>
            <a:endParaRPr lang="sv-SE" dirty="0"/>
          </a:p>
          <a:p>
            <a:r>
              <a:rPr lang="sv-SE" dirty="0"/>
              <a:t>Avtalen syftar på s.k. exklusiva avtal. Här finns särskilda restriktioner redan sedan tidigare med t.ex. tidsgränser för hur länge sådana avtal får vara giltiga. Syftet med bestämmelsen är att uppnå högre transparens i hanteringen och möjliggöra för andra intressenter än avtalsparterna att utnyttja </a:t>
            </a:r>
            <a:r>
              <a:rPr lang="sv-SE" dirty="0" err="1"/>
              <a:t>datan</a:t>
            </a:r>
            <a:r>
              <a:rPr lang="sv-SE" dirty="0"/>
              <a:t> (innan avtalet träder i kraft).</a:t>
            </a:r>
          </a:p>
        </p:txBody>
      </p:sp>
      <p:sp>
        <p:nvSpPr>
          <p:cNvPr id="4" name="Platshållare för bildnummer 3"/>
          <p:cNvSpPr>
            <a:spLocks noGrp="1"/>
          </p:cNvSpPr>
          <p:nvPr>
            <p:ph type="sldNum" sz="quarter" idx="5"/>
          </p:nvPr>
        </p:nvSpPr>
        <p:spPr/>
        <p:txBody>
          <a:bodyPr/>
          <a:lstStyle/>
          <a:p>
            <a:fld id="{3963ADE2-9A48-4224-AB40-B39B2ACB0F11}" type="slidenum">
              <a:rPr lang="sv-SE" smtClean="0"/>
              <a:t>18</a:t>
            </a:fld>
            <a:endParaRPr lang="sv-SE"/>
          </a:p>
        </p:txBody>
      </p:sp>
    </p:spTree>
    <p:extLst>
      <p:ext uri="{BB962C8B-B14F-4D97-AF65-F5344CB8AC3E}">
        <p14:creationId xmlns:p14="http://schemas.microsoft.com/office/powerpoint/2010/main" val="177175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63ADE2-9A48-4224-AB40-B39B2ACB0F11}" type="slidenum">
              <a:rPr lang="sv-SE" smtClean="0"/>
              <a:t>19</a:t>
            </a:fld>
            <a:endParaRPr lang="sv-SE"/>
          </a:p>
        </p:txBody>
      </p:sp>
    </p:spTree>
    <p:extLst>
      <p:ext uri="{BB962C8B-B14F-4D97-AF65-F5344CB8AC3E}">
        <p14:creationId xmlns:p14="http://schemas.microsoft.com/office/powerpoint/2010/main" val="114160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direktivet anges ett antal kategorier av </a:t>
            </a:r>
            <a:r>
              <a:rPr lang="sv-SE" dirty="0" err="1"/>
              <a:t>dataset</a:t>
            </a:r>
            <a:r>
              <a:rPr lang="sv-SE" dirty="0"/>
              <a:t>. Kommissionens arbete är att tratta ned dessa kategorier och specificera särskilt värdefulla </a:t>
            </a:r>
            <a:r>
              <a:rPr lang="sv-SE" dirty="0" err="1"/>
              <a:t>dataset</a:t>
            </a:r>
            <a:r>
              <a:rPr lang="sv-SE" dirty="0"/>
              <a:t> inom dessa kategorier. Vilka </a:t>
            </a:r>
            <a:r>
              <a:rPr lang="sv-SE" dirty="0" err="1"/>
              <a:t>dataset</a:t>
            </a:r>
            <a:r>
              <a:rPr lang="sv-SE" dirty="0"/>
              <a:t> som ska tillgängliggöras kommer sedermera beslutas i en </a:t>
            </a:r>
            <a:r>
              <a:rPr lang="sv-SE" dirty="0" err="1"/>
              <a:t>genomförandeakt</a:t>
            </a:r>
            <a:r>
              <a:rPr lang="sv-SE" dirty="0"/>
              <a:t>. Vissa aspekter beaktas särskilt vid framtagande av värdefulla data set nämligen:</a:t>
            </a:r>
          </a:p>
          <a:p>
            <a:endParaRPr lang="sv-SE" dirty="0"/>
          </a:p>
          <a:p>
            <a:pPr marL="171450" indent="-171450">
              <a:buFont typeface="Arial" panose="020B0604020202020204" pitchFamily="34" charset="0"/>
              <a:buChar char="•"/>
            </a:pPr>
            <a:r>
              <a:rPr lang="sv-SE" dirty="0" err="1"/>
              <a:t>Datan</a:t>
            </a:r>
            <a:r>
              <a:rPr lang="sv-SE" dirty="0"/>
              <a:t> skapar viktiga socioekonomiska eller miljömässiga fördelar och innovativa tjänster.</a:t>
            </a:r>
          </a:p>
          <a:p>
            <a:pPr marL="171450" indent="-171450">
              <a:buFont typeface="Arial" panose="020B0604020202020204" pitchFamily="34" charset="0"/>
              <a:buChar char="•"/>
            </a:pPr>
            <a:r>
              <a:rPr lang="sv-SE" dirty="0"/>
              <a:t>Datat gynnar ett stort antal användare, i synnerhet små och medelstora företag.</a:t>
            </a:r>
          </a:p>
          <a:p>
            <a:pPr marL="171450" indent="-171450">
              <a:buFont typeface="Arial" panose="020B0604020202020204" pitchFamily="34" charset="0"/>
              <a:buChar char="•"/>
            </a:pPr>
            <a:r>
              <a:rPr lang="sv-SE" dirty="0"/>
              <a:t>Datat bidrar till att generera intäkter.</a:t>
            </a:r>
          </a:p>
          <a:p>
            <a:pPr marL="171450" indent="-171450">
              <a:buFont typeface="Arial" panose="020B0604020202020204" pitchFamily="34" charset="0"/>
              <a:buChar char="•"/>
            </a:pPr>
            <a:r>
              <a:rPr lang="sv-SE" dirty="0"/>
              <a:t>Datat kan kombineras med andra </a:t>
            </a:r>
            <a:r>
              <a:rPr lang="sv-SE" dirty="0" err="1"/>
              <a:t>dataset</a:t>
            </a:r>
            <a:r>
              <a:rPr lang="sv-SE" dirty="0"/>
              <a:t>.</a:t>
            </a:r>
          </a:p>
          <a:p>
            <a:endParaRPr lang="sv-SE" dirty="0"/>
          </a:p>
          <a:p>
            <a:endParaRPr lang="sv-SE" dirty="0"/>
          </a:p>
          <a:p>
            <a:r>
              <a:rPr lang="sv-SE" dirty="0"/>
              <a:t>I </a:t>
            </a:r>
            <a:r>
              <a:rPr lang="sv-SE" dirty="0" err="1"/>
              <a:t>genomförandeakten</a:t>
            </a:r>
            <a:r>
              <a:rPr lang="sv-SE" dirty="0"/>
              <a:t> får också regleras hur dataseten ska tillgängliggöras. Det kan involvera följande</a:t>
            </a:r>
          </a:p>
          <a:p>
            <a:endParaRPr lang="sv-SE" dirty="0"/>
          </a:p>
          <a:p>
            <a:pPr marL="171450" indent="-171450">
              <a:buFont typeface="Arial" panose="020B0604020202020204" pitchFamily="34" charset="0"/>
              <a:buChar char="•"/>
            </a:pPr>
            <a:r>
              <a:rPr lang="sv-SE" dirty="0"/>
              <a:t>Villkor för vidareutnyttjande</a:t>
            </a:r>
          </a:p>
          <a:p>
            <a:pPr marL="171450" indent="-171450">
              <a:buFont typeface="Arial" panose="020B0604020202020204" pitchFamily="34" charset="0"/>
              <a:buChar char="•"/>
            </a:pPr>
            <a:r>
              <a:rPr lang="sv-SE" dirty="0"/>
              <a:t>Format för data och metadata</a:t>
            </a:r>
          </a:p>
          <a:p>
            <a:pPr marL="171450" indent="-171450">
              <a:buFont typeface="Arial" panose="020B0604020202020204" pitchFamily="34" charset="0"/>
              <a:buChar char="•"/>
            </a:pPr>
            <a:r>
              <a:rPr lang="sv-SE" dirty="0"/>
              <a:t>Tekniska arrangemang för spridning</a:t>
            </a:r>
          </a:p>
        </p:txBody>
      </p:sp>
      <p:sp>
        <p:nvSpPr>
          <p:cNvPr id="4" name="Platshållare för bildnummer 3"/>
          <p:cNvSpPr>
            <a:spLocks noGrp="1"/>
          </p:cNvSpPr>
          <p:nvPr>
            <p:ph type="sldNum" sz="quarter" idx="5"/>
          </p:nvPr>
        </p:nvSpPr>
        <p:spPr/>
        <p:txBody>
          <a:bodyPr/>
          <a:lstStyle/>
          <a:p>
            <a:fld id="{3963ADE2-9A48-4224-AB40-B39B2ACB0F11}" type="slidenum">
              <a:rPr lang="sv-SE" smtClean="0"/>
              <a:t>20</a:t>
            </a:fld>
            <a:endParaRPr lang="sv-SE"/>
          </a:p>
        </p:txBody>
      </p:sp>
    </p:spTree>
    <p:extLst>
      <p:ext uri="{BB962C8B-B14F-4D97-AF65-F5344CB8AC3E}">
        <p14:creationId xmlns:p14="http://schemas.microsoft.com/office/powerpoint/2010/main" val="240272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Utredningen: Fullbesatt den 1 september 2019. Tre utredningssekreterare. Har i uppdrag att ge förslag på genomförande men också att göra en bredare översyn av PSI-lagen.</a:t>
            </a:r>
          </a:p>
          <a:p>
            <a:endParaRPr lang="sv-SE" dirty="0"/>
          </a:p>
          <a:p>
            <a:r>
              <a:rPr lang="sv-SE" dirty="0"/>
              <a:t>Lantmäteriet: Regeringsuppdrag bl.a. att identifiera vilka datamängder som kan bli aktuella att tillgängliggöra som värdefulla datamängder och vilka aktörer som kan komma att omfattas av skyldigheten. Ett slags förberedande för vad som komma skall. </a:t>
            </a:r>
          </a:p>
          <a:p>
            <a:endParaRPr lang="sv-SE" dirty="0"/>
          </a:p>
          <a:p>
            <a:r>
              <a:rPr lang="sv-SE" dirty="0"/>
              <a:t>KOM: Arbetet har inletts och medlemsstaterna har ombetts att utse experter som ska delta i den kommitté som ska ansvara för </a:t>
            </a:r>
            <a:r>
              <a:rPr lang="sv-SE" dirty="0" err="1"/>
              <a:t>genomförandeakten</a:t>
            </a:r>
            <a:r>
              <a:rPr lang="sv-SE" dirty="0"/>
              <a:t> (i termer av beslut, röstning etc.). KOM har vidare uppdragit åt en tredje part att utföra en konsekvensanalys. I ett första steg har KOM också börjat arbete med datamängderna statistik och företag/företagsägande. När det gäller statistik avses här demografiska och ekonomiska indikatorer och när det gäller företag avses företagsregister och organisationsnummer. Till en början ska KOM titta på vilka datamängder inom dessa kategorier som kan anses vara särskilt värdefulla och hur/om de tillgängliggörs idag av medlemsstaterna. Arbetet kommer återupptas i september.</a:t>
            </a:r>
          </a:p>
          <a:p>
            <a:endParaRPr lang="sv-SE" dirty="0"/>
          </a:p>
          <a:p>
            <a:r>
              <a:rPr lang="sv-SE" dirty="0"/>
              <a:t>KOM har också en PSI-grupp med experter från samtliga MS som arbetar parallellt och där DIGG/RK deltar. Syftet med gruppen är att utbyta erfarenheter och initiativ för att stödja offentlig sektors arbete med PSI och öppna data. Diskuterar problem och ger förslag på lösningar i allt från </a:t>
            </a:r>
          </a:p>
          <a:p>
            <a:endParaRPr lang="sv-SE" dirty="0"/>
          </a:p>
          <a:p>
            <a:r>
              <a:rPr lang="sv-SE" dirty="0"/>
              <a:t> </a:t>
            </a:r>
          </a:p>
        </p:txBody>
      </p:sp>
      <p:sp>
        <p:nvSpPr>
          <p:cNvPr id="4" name="Platshållare för bildnummer 3"/>
          <p:cNvSpPr>
            <a:spLocks noGrp="1"/>
          </p:cNvSpPr>
          <p:nvPr>
            <p:ph type="sldNum" sz="quarter" idx="10"/>
          </p:nvPr>
        </p:nvSpPr>
        <p:spPr/>
        <p:txBody>
          <a:bodyPr/>
          <a:lstStyle/>
          <a:p>
            <a:fld id="{3963ADE2-9A48-4224-AB40-B39B2ACB0F11}" type="slidenum">
              <a:rPr lang="sv-SE" smtClean="0"/>
              <a:t>21</a:t>
            </a:fld>
            <a:endParaRPr lang="sv-SE"/>
          </a:p>
        </p:txBody>
      </p:sp>
    </p:spTree>
    <p:extLst>
      <p:ext uri="{BB962C8B-B14F-4D97-AF65-F5344CB8AC3E}">
        <p14:creationId xmlns:p14="http://schemas.microsoft.com/office/powerpoint/2010/main" val="1692251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63ADE2-9A48-4224-AB40-B39B2ACB0F11}" type="slidenum">
              <a:rPr lang="sv-SE" smtClean="0"/>
              <a:t>22</a:t>
            </a:fld>
            <a:endParaRPr lang="sv-SE"/>
          </a:p>
        </p:txBody>
      </p:sp>
    </p:spTree>
    <p:extLst>
      <p:ext uri="{BB962C8B-B14F-4D97-AF65-F5344CB8AC3E}">
        <p14:creationId xmlns:p14="http://schemas.microsoft.com/office/powerpoint/2010/main" val="1275163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909258E-0FA5-4D2C-A7D7-ADBAD530FDF6}" type="slidenum">
              <a:rPr lang="sv-SE" smtClean="0"/>
              <a:t>25</a:t>
            </a:fld>
            <a:endParaRPr lang="sv-SE" dirty="0"/>
          </a:p>
        </p:txBody>
      </p:sp>
    </p:spTree>
    <p:extLst>
      <p:ext uri="{BB962C8B-B14F-4D97-AF65-F5344CB8AC3E}">
        <p14:creationId xmlns:p14="http://schemas.microsoft.com/office/powerpoint/2010/main" val="349925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Uppdragets innehåll</a:t>
            </a:r>
          </a:p>
        </p:txBody>
      </p:sp>
      <p:sp>
        <p:nvSpPr>
          <p:cNvPr id="4" name="Platshållare för bildnummer 3"/>
          <p:cNvSpPr>
            <a:spLocks noGrp="1"/>
          </p:cNvSpPr>
          <p:nvPr>
            <p:ph type="sldNum" sz="quarter" idx="5"/>
          </p:nvPr>
        </p:nvSpPr>
        <p:spPr/>
        <p:txBody>
          <a:bodyPr/>
          <a:lstStyle/>
          <a:p>
            <a:fld id="{937571FF-A868-4452-97D7-1EB39445F7AC}" type="slidenum">
              <a:rPr lang="sv-SE" smtClean="0"/>
              <a:t>2</a:t>
            </a:fld>
            <a:endParaRPr lang="sv-SE"/>
          </a:p>
        </p:txBody>
      </p:sp>
    </p:spTree>
    <p:extLst>
      <p:ext uri="{BB962C8B-B14F-4D97-AF65-F5344CB8AC3E}">
        <p14:creationId xmlns:p14="http://schemas.microsoft.com/office/powerpoint/2010/main" val="3529620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909258E-0FA5-4D2C-A7D7-ADBAD530FDF6}" type="slidenum">
              <a:rPr lang="sv-SE" smtClean="0"/>
              <a:t>26</a:t>
            </a:fld>
            <a:endParaRPr lang="sv-SE" dirty="0"/>
          </a:p>
        </p:txBody>
      </p:sp>
    </p:spTree>
    <p:extLst>
      <p:ext uri="{BB962C8B-B14F-4D97-AF65-F5344CB8AC3E}">
        <p14:creationId xmlns:p14="http://schemas.microsoft.com/office/powerpoint/2010/main" val="3859172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909258E-0FA5-4D2C-A7D7-ADBAD530FDF6}" type="slidenum">
              <a:rPr lang="sv-SE" smtClean="0"/>
              <a:t>27</a:t>
            </a:fld>
            <a:endParaRPr lang="sv-SE" dirty="0"/>
          </a:p>
        </p:txBody>
      </p:sp>
    </p:spTree>
    <p:extLst>
      <p:ext uri="{BB962C8B-B14F-4D97-AF65-F5344CB8AC3E}">
        <p14:creationId xmlns:p14="http://schemas.microsoft.com/office/powerpoint/2010/main" val="16843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909258E-0FA5-4D2C-A7D7-ADBAD530FDF6}" type="slidenum">
              <a:rPr lang="sv-SE" smtClean="0"/>
              <a:t>36</a:t>
            </a:fld>
            <a:endParaRPr lang="sv-SE" dirty="0"/>
          </a:p>
        </p:txBody>
      </p:sp>
    </p:spTree>
    <p:extLst>
      <p:ext uri="{BB962C8B-B14F-4D97-AF65-F5344CB8AC3E}">
        <p14:creationId xmlns:p14="http://schemas.microsoft.com/office/powerpoint/2010/main" val="204662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Registret ska enligt förordningen om det allmänna företagsregistret</a:t>
            </a:r>
          </a:p>
          <a:p>
            <a:r>
              <a:rPr lang="sv-SE" sz="1200" b="0" i="0" u="none" strike="noStrike" kern="1200" baseline="0" dirty="0">
                <a:solidFill>
                  <a:schemeClr val="tx1"/>
                </a:solidFill>
                <a:latin typeface="+mn-lt"/>
                <a:ea typeface="+mn-ea"/>
                <a:cs typeface="+mn-cs"/>
              </a:rPr>
              <a:t>(Förordningen SFS nr: 1984:692) förse det statistiska företagsregistret</a:t>
            </a:r>
          </a:p>
          <a:p>
            <a:r>
              <a:rPr lang="sv-SE" sz="1200" b="0" i="0" u="none" strike="noStrike" kern="1200" baseline="0" dirty="0">
                <a:solidFill>
                  <a:schemeClr val="tx1"/>
                </a:solidFill>
                <a:latin typeface="+mn-lt"/>
                <a:ea typeface="+mn-ea"/>
                <a:cs typeface="+mn-cs"/>
              </a:rPr>
              <a:t>med data gällande objekt och populationer. Det allmänna företagsregistret</a:t>
            </a:r>
          </a:p>
          <a:p>
            <a:r>
              <a:rPr lang="sv-SE" sz="1200" b="0" i="0" u="none" strike="noStrike" kern="1200" baseline="0" dirty="0">
                <a:solidFill>
                  <a:schemeClr val="tx1"/>
                </a:solidFill>
                <a:latin typeface="+mn-lt"/>
                <a:ea typeface="+mn-ea"/>
                <a:cs typeface="+mn-cs"/>
              </a:rPr>
              <a:t>är ursprungskällan till många andra företagsregister, både hos</a:t>
            </a:r>
          </a:p>
          <a:p>
            <a:r>
              <a:rPr lang="sv-SE" sz="1200" b="0" i="0" u="none" strike="noStrike" kern="1200" baseline="0" dirty="0">
                <a:solidFill>
                  <a:schemeClr val="tx1"/>
                </a:solidFill>
                <a:latin typeface="+mn-lt"/>
                <a:ea typeface="+mn-ea"/>
                <a:cs typeface="+mn-cs"/>
              </a:rPr>
              <a:t>myndigheter och privata aktörer. Registret är också basen för den</a:t>
            </a:r>
          </a:p>
          <a:p>
            <a:r>
              <a:rPr lang="sv-SE" sz="1200" b="0" i="0" u="none" strike="noStrike" kern="1200" baseline="0" dirty="0">
                <a:solidFill>
                  <a:schemeClr val="tx1"/>
                </a:solidFill>
                <a:latin typeface="+mn-lt"/>
                <a:ea typeface="+mn-ea"/>
                <a:cs typeface="+mn-cs"/>
              </a:rPr>
              <a:t>ekonomiska statistiken. Det är härifrån som uppgifter om objekt och</a:t>
            </a:r>
          </a:p>
          <a:p>
            <a:r>
              <a:rPr lang="sv-SE" sz="1200" b="0" i="0" u="none" strike="noStrike" kern="1200" baseline="0" dirty="0">
                <a:solidFill>
                  <a:schemeClr val="tx1"/>
                </a:solidFill>
                <a:latin typeface="+mn-lt"/>
                <a:ea typeface="+mn-ea"/>
                <a:cs typeface="+mn-cs"/>
              </a:rPr>
              <a:t>populationer hämtas. Registret används som urvalsram och är en viktig</a:t>
            </a:r>
          </a:p>
          <a:p>
            <a:r>
              <a:rPr lang="sv-SE" sz="1200" b="0" i="0" u="none" strike="noStrike" kern="1200" baseline="0" dirty="0">
                <a:solidFill>
                  <a:schemeClr val="tx1"/>
                </a:solidFill>
                <a:latin typeface="+mn-lt"/>
                <a:ea typeface="+mn-ea"/>
                <a:cs typeface="+mn-cs"/>
              </a:rPr>
              <a:t>del av den statistiska infrastrukturen.</a:t>
            </a:r>
          </a:p>
          <a:p>
            <a:endParaRPr lang="sv-SE" dirty="0"/>
          </a:p>
        </p:txBody>
      </p:sp>
      <p:sp>
        <p:nvSpPr>
          <p:cNvPr id="4" name="Platshållare för bildnummer 3"/>
          <p:cNvSpPr>
            <a:spLocks noGrp="1"/>
          </p:cNvSpPr>
          <p:nvPr>
            <p:ph type="sldNum" sz="quarter" idx="10"/>
          </p:nvPr>
        </p:nvSpPr>
        <p:spPr/>
        <p:txBody>
          <a:bodyPr/>
          <a:lstStyle/>
          <a:p>
            <a:fld id="{C909258E-0FA5-4D2C-A7D7-ADBAD530FDF6}" type="slidenum">
              <a:rPr lang="sv-SE" smtClean="0"/>
              <a:t>37</a:t>
            </a:fld>
            <a:endParaRPr lang="sv-SE"/>
          </a:p>
        </p:txBody>
      </p:sp>
    </p:spTree>
    <p:extLst>
      <p:ext uri="{BB962C8B-B14F-4D97-AF65-F5344CB8AC3E}">
        <p14:creationId xmlns:p14="http://schemas.microsoft.com/office/powerpoint/2010/main" val="33216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Många av de myndigheter som använder företagsuppgifter använder</a:t>
            </a:r>
          </a:p>
          <a:p>
            <a:r>
              <a:rPr lang="sv-SE" sz="1200" b="0" i="0" u="none" strike="noStrike" kern="1200" baseline="0" dirty="0">
                <a:solidFill>
                  <a:schemeClr val="tx1"/>
                </a:solidFill>
                <a:latin typeface="+mn-lt"/>
                <a:ea typeface="+mn-ea"/>
                <a:cs typeface="+mn-cs"/>
              </a:rPr>
              <a:t>dem i sin dagliga myndighetsutövning bl.a. för tillsynsverksamhet, i</a:t>
            </a:r>
          </a:p>
          <a:p>
            <a:r>
              <a:rPr lang="sv-SE" sz="1200" b="0" i="0" u="none" strike="noStrike" kern="1200" baseline="0" dirty="0">
                <a:solidFill>
                  <a:schemeClr val="tx1"/>
                </a:solidFill>
                <a:latin typeface="+mn-lt"/>
                <a:ea typeface="+mn-ea"/>
                <a:cs typeface="+mn-cs"/>
              </a:rPr>
              <a:t>utredningar etc. Detta innebär att informationen är nödvändig för att de</a:t>
            </a:r>
          </a:p>
          <a:p>
            <a:r>
              <a:rPr lang="sv-SE" sz="1200" b="0" i="0" u="none" strike="noStrike" kern="1200" baseline="0" dirty="0">
                <a:solidFill>
                  <a:schemeClr val="tx1"/>
                </a:solidFill>
                <a:latin typeface="+mn-lt"/>
                <a:ea typeface="+mn-ea"/>
                <a:cs typeface="+mn-cs"/>
              </a:rPr>
              <a:t>ska kunna uppfylla delar av sitt myndighetsuppdrag. Dessutom</a:t>
            </a:r>
          </a:p>
          <a:p>
            <a:r>
              <a:rPr lang="sv-SE" sz="1200" b="0" i="0" u="none" strike="noStrike" kern="1200" baseline="0" dirty="0">
                <a:solidFill>
                  <a:schemeClr val="tx1"/>
                </a:solidFill>
                <a:latin typeface="+mn-lt"/>
                <a:ea typeface="+mn-ea"/>
                <a:cs typeface="+mn-cs"/>
              </a:rPr>
              <a:t>använder kommuner informationen främst till att få en uppdaterad bild</a:t>
            </a:r>
          </a:p>
          <a:p>
            <a:r>
              <a:rPr lang="sv-SE" sz="1200" b="0" i="0" u="none" strike="noStrike" kern="1200" baseline="0" dirty="0">
                <a:solidFill>
                  <a:schemeClr val="tx1"/>
                </a:solidFill>
                <a:latin typeface="+mn-lt"/>
                <a:ea typeface="+mn-ea"/>
                <a:cs typeface="+mn-cs"/>
              </a:rPr>
              <a:t>över hur näringslivet ser ut i kommunen. I dagsläget köper många</a:t>
            </a:r>
          </a:p>
          <a:p>
            <a:r>
              <a:rPr lang="sv-SE" sz="1200" b="0" i="0" u="none" strike="noStrike" kern="1200" baseline="0" dirty="0">
                <a:solidFill>
                  <a:schemeClr val="tx1"/>
                </a:solidFill>
                <a:latin typeface="+mn-lt"/>
                <a:ea typeface="+mn-ea"/>
                <a:cs typeface="+mn-cs"/>
              </a:rPr>
              <a:t>statliga myndigheter företagsuppgifterna dels direkt från SCB dels via</a:t>
            </a:r>
          </a:p>
          <a:p>
            <a:r>
              <a:rPr lang="sv-SE" sz="1200" b="0" i="0" u="none" strike="noStrike" kern="1200" baseline="0" dirty="0">
                <a:solidFill>
                  <a:schemeClr val="tx1"/>
                </a:solidFill>
                <a:latin typeface="+mn-lt"/>
                <a:ea typeface="+mn-ea"/>
                <a:cs typeface="+mn-cs"/>
              </a:rPr>
              <a:t>återförsäljare. Att göra det allmänna företagsregistret fritt tillgängligt</a:t>
            </a:r>
          </a:p>
          <a:p>
            <a:r>
              <a:rPr lang="sv-SE" sz="1200" b="0" i="0" u="none" strike="noStrike" kern="1200" baseline="0" dirty="0">
                <a:solidFill>
                  <a:schemeClr val="tx1"/>
                </a:solidFill>
                <a:latin typeface="+mn-lt"/>
                <a:ea typeface="+mn-ea"/>
                <a:cs typeface="+mn-cs"/>
              </a:rPr>
              <a:t>skulle öka samhällsnyttan. Om registret används som bas för samtliga</a:t>
            </a:r>
          </a:p>
          <a:p>
            <a:r>
              <a:rPr lang="sv-SE" sz="1200" b="0" i="0" u="none" strike="noStrike" kern="1200" baseline="0" dirty="0">
                <a:solidFill>
                  <a:schemeClr val="tx1"/>
                </a:solidFill>
                <a:latin typeface="+mn-lt"/>
                <a:ea typeface="+mn-ea"/>
                <a:cs typeface="+mn-cs"/>
              </a:rPr>
              <a:t>företagsuppgifter och blir fritt tillgängligt för både offentlig sektor,</a:t>
            </a:r>
          </a:p>
          <a:p>
            <a:r>
              <a:rPr lang="sv-SE" sz="1200" b="0" i="0" u="none" strike="noStrike" kern="1200" baseline="0" dirty="0">
                <a:solidFill>
                  <a:schemeClr val="tx1"/>
                </a:solidFill>
                <a:latin typeface="+mn-lt"/>
                <a:ea typeface="+mn-ea"/>
                <a:cs typeface="+mn-cs"/>
              </a:rPr>
              <a:t>företag och medborgare bidrar detta till bättre utnyttjande av statens</a:t>
            </a:r>
          </a:p>
          <a:p>
            <a:r>
              <a:rPr lang="sv-SE" sz="1200" b="0" i="0" u="none" strike="noStrike" kern="1200" baseline="0" dirty="0">
                <a:solidFill>
                  <a:schemeClr val="tx1"/>
                </a:solidFill>
                <a:latin typeface="+mn-lt"/>
                <a:ea typeface="+mn-ea"/>
                <a:cs typeface="+mn-cs"/>
              </a:rPr>
              <a:t>resurser, effektivare hantering, minskade kostnader och kvalitetssäkring</a:t>
            </a:r>
          </a:p>
          <a:p>
            <a:r>
              <a:rPr lang="sv-SE" sz="1200" b="0" i="0" u="none" strike="noStrike" kern="1200" baseline="0" dirty="0">
                <a:solidFill>
                  <a:schemeClr val="tx1"/>
                </a:solidFill>
                <a:latin typeface="+mn-lt"/>
                <a:ea typeface="+mn-ea"/>
                <a:cs typeface="+mn-cs"/>
              </a:rPr>
              <a:t>av företagsuppgifter. Nettokostnaden för staten för att göra företagsregistret</a:t>
            </a:r>
          </a:p>
          <a:p>
            <a:r>
              <a:rPr lang="sv-SE" sz="1200" b="0" i="0" u="none" strike="noStrike" kern="1200" baseline="0" dirty="0">
                <a:solidFill>
                  <a:schemeClr val="tx1"/>
                </a:solidFill>
                <a:latin typeface="+mn-lt"/>
                <a:ea typeface="+mn-ea"/>
                <a:cs typeface="+mn-cs"/>
              </a:rPr>
              <a:t>fritt tillgängligt blir betydligt lägre än SCB:s äskande eftersom</a:t>
            </a:r>
          </a:p>
          <a:p>
            <a:r>
              <a:rPr lang="sv-SE" sz="1200" b="0" i="0" u="none" strike="noStrike" kern="1200" baseline="0" dirty="0">
                <a:solidFill>
                  <a:schemeClr val="tx1"/>
                </a:solidFill>
                <a:latin typeface="+mn-lt"/>
                <a:ea typeface="+mn-ea"/>
                <a:cs typeface="+mn-cs"/>
              </a:rPr>
              <a:t>det för andra ändamål frigör de medel som myndigheter idag använder</a:t>
            </a:r>
          </a:p>
          <a:p>
            <a:r>
              <a:rPr lang="sv-SE" sz="1200" b="0" i="0" u="none" strike="noStrike" kern="1200" baseline="0" dirty="0">
                <a:solidFill>
                  <a:schemeClr val="tx1"/>
                </a:solidFill>
                <a:latin typeface="+mn-lt"/>
                <a:ea typeface="+mn-ea"/>
                <a:cs typeface="+mn-cs"/>
              </a:rPr>
              <a:t>för att köpa företagsuppgifter direkt från SCB eller via återförsäljare.</a:t>
            </a:r>
            <a:endParaRPr lang="sv-SE" dirty="0"/>
          </a:p>
        </p:txBody>
      </p:sp>
      <p:sp>
        <p:nvSpPr>
          <p:cNvPr id="4" name="Platshållare för bildnummer 3"/>
          <p:cNvSpPr>
            <a:spLocks noGrp="1"/>
          </p:cNvSpPr>
          <p:nvPr>
            <p:ph type="sldNum" sz="quarter" idx="10"/>
          </p:nvPr>
        </p:nvSpPr>
        <p:spPr/>
        <p:txBody>
          <a:bodyPr/>
          <a:lstStyle/>
          <a:p>
            <a:fld id="{C909258E-0FA5-4D2C-A7D7-ADBAD530FDF6}" type="slidenum">
              <a:rPr lang="sv-SE" smtClean="0"/>
              <a:t>39</a:t>
            </a:fld>
            <a:endParaRPr lang="sv-SE"/>
          </a:p>
        </p:txBody>
      </p:sp>
    </p:spTree>
    <p:extLst>
      <p:ext uri="{BB962C8B-B14F-4D97-AF65-F5344CB8AC3E}">
        <p14:creationId xmlns:p14="http://schemas.microsoft.com/office/powerpoint/2010/main" val="2296569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909258E-0FA5-4D2C-A7D7-ADBAD530FDF6}" type="slidenum">
              <a:rPr lang="sv-SE" smtClean="0"/>
              <a:t>41</a:t>
            </a:fld>
            <a:endParaRPr lang="sv-SE" dirty="0"/>
          </a:p>
        </p:txBody>
      </p:sp>
    </p:spTree>
    <p:extLst>
      <p:ext uri="{BB962C8B-B14F-4D97-AF65-F5344CB8AC3E}">
        <p14:creationId xmlns:p14="http://schemas.microsoft.com/office/powerpoint/2010/main" val="61486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EDC27D6-87AE-41DE-8DF9-FDC6CFC94E35}" type="slidenum">
              <a:rPr lang="sv-SE" smtClean="0"/>
              <a:t>46</a:t>
            </a:fld>
            <a:endParaRPr lang="sv-SE"/>
          </a:p>
        </p:txBody>
      </p:sp>
    </p:spTree>
    <p:extLst>
      <p:ext uri="{BB962C8B-B14F-4D97-AF65-F5344CB8AC3E}">
        <p14:creationId xmlns:p14="http://schemas.microsoft.com/office/powerpoint/2010/main" val="364041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Jenny</a:t>
            </a:r>
          </a:p>
        </p:txBody>
      </p:sp>
      <p:sp>
        <p:nvSpPr>
          <p:cNvPr id="4" name="Platshållare för bildnummer 3"/>
          <p:cNvSpPr>
            <a:spLocks noGrp="1"/>
          </p:cNvSpPr>
          <p:nvPr>
            <p:ph type="sldNum" sz="quarter" idx="5"/>
          </p:nvPr>
        </p:nvSpPr>
        <p:spPr/>
        <p:txBody>
          <a:bodyPr/>
          <a:lstStyle/>
          <a:p>
            <a:fld id="{937571FF-A868-4452-97D7-1EB39445F7AC}" type="slidenum">
              <a:rPr lang="sv-SE" smtClean="0"/>
              <a:t>5</a:t>
            </a:fld>
            <a:endParaRPr lang="sv-SE"/>
          </a:p>
        </p:txBody>
      </p:sp>
    </p:spTree>
    <p:extLst>
      <p:ext uri="{BB962C8B-B14F-4D97-AF65-F5344CB8AC3E}">
        <p14:creationId xmlns:p14="http://schemas.microsoft.com/office/powerpoint/2010/main" val="222127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Jenny</a:t>
            </a:r>
          </a:p>
        </p:txBody>
      </p:sp>
      <p:sp>
        <p:nvSpPr>
          <p:cNvPr id="4" name="Platshållare för bildnummer 3"/>
          <p:cNvSpPr>
            <a:spLocks noGrp="1"/>
          </p:cNvSpPr>
          <p:nvPr>
            <p:ph type="sldNum" sz="quarter" idx="5"/>
          </p:nvPr>
        </p:nvSpPr>
        <p:spPr/>
        <p:txBody>
          <a:bodyPr/>
          <a:lstStyle/>
          <a:p>
            <a:fld id="{937571FF-A868-4452-97D7-1EB39445F7AC}" type="slidenum">
              <a:rPr lang="sv-SE" smtClean="0"/>
              <a:t>6</a:t>
            </a:fld>
            <a:endParaRPr lang="sv-SE"/>
          </a:p>
        </p:txBody>
      </p:sp>
    </p:spTree>
    <p:extLst>
      <p:ext uri="{BB962C8B-B14F-4D97-AF65-F5344CB8AC3E}">
        <p14:creationId xmlns:p14="http://schemas.microsoft.com/office/powerpoint/2010/main" val="304789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963ADE2-9A48-4224-AB40-B39B2ACB0F11}" type="slidenum">
              <a:rPr lang="sv-SE" smtClean="0"/>
              <a:t>9</a:t>
            </a:fld>
            <a:endParaRPr lang="sv-SE"/>
          </a:p>
        </p:txBody>
      </p:sp>
    </p:spTree>
    <p:extLst>
      <p:ext uri="{BB962C8B-B14F-4D97-AF65-F5344CB8AC3E}">
        <p14:creationId xmlns:p14="http://schemas.microsoft.com/office/powerpoint/2010/main" val="381855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Det första PSI-direktivet trädde i kraft 2003.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Sverige genomförde direktivet inom ramen för en förordning. Förordning om villkor för vidareutnyttjande av information från statliga myndigheter.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Lagen om vidareutnyttjande av handlingar från den offentliga förvaltningen trädde i kraft den 1 juli 2010. Regleringen grundar sig på det regelverk som styr allmänna handlingar dvs. TF. Lagen har också en koppling till förvaltningslagen, avgiftsförordningen, dataskydd och sekretess.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någon mening kan man hävda att tiden har sprungit ifrån lagen. Kopplingen till TF och allmänna handlingar innebär att myndigheter varken har en rättslig skyldighet eller ett rättsligt stöd för att tillgängliggöra allmänna handlingar på annat sätt än i pappersform. Lagen har också visat sig svår att tillämpa eftersom reglering av utlämnande, ärendehantering och avgifter regleras i andra lagar och förordningar. </a:t>
            </a:r>
          </a:p>
        </p:txBody>
      </p:sp>
      <p:sp>
        <p:nvSpPr>
          <p:cNvPr id="4" name="Platshållare för bildnummer 3"/>
          <p:cNvSpPr>
            <a:spLocks noGrp="1"/>
          </p:cNvSpPr>
          <p:nvPr>
            <p:ph type="sldNum" sz="quarter" idx="10"/>
          </p:nvPr>
        </p:nvSpPr>
        <p:spPr/>
        <p:txBody>
          <a:bodyPr/>
          <a:lstStyle/>
          <a:p>
            <a:fld id="{3963ADE2-9A48-4224-AB40-B39B2ACB0F11}" type="slidenum">
              <a:rPr lang="sv-SE" smtClean="0"/>
              <a:t>10</a:t>
            </a:fld>
            <a:endParaRPr lang="sv-SE"/>
          </a:p>
        </p:txBody>
      </p:sp>
    </p:spTree>
    <p:extLst>
      <p:ext uri="{BB962C8B-B14F-4D97-AF65-F5344CB8AC3E}">
        <p14:creationId xmlns:p14="http://schemas.microsoft.com/office/powerpoint/2010/main" val="1691847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Utvecklingen inom öppna data går fort och EU vill flytta fram positionerna i arbetet. Man ser stor potential och stor samhällsekonomisk nytta i att tillgängliggöra mer data. Samtidigt är det ett delikat område där ett antal MS trycker på utvecklingen och helst vill gå längre i regelverket än andra medlemsstater.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Samtidigt är utvecklingen av öppna data avhängig ett stort antal andra rättsområden som är mer eller mindre specifika för varje medlemsstat. T.ex. hur man tillgängliggör handlingar, sekretess, digital informationshantering etc. </a:t>
            </a:r>
          </a:p>
        </p:txBody>
      </p:sp>
      <p:sp>
        <p:nvSpPr>
          <p:cNvPr id="4" name="Platshållare för bildnummer 3"/>
          <p:cNvSpPr>
            <a:spLocks noGrp="1"/>
          </p:cNvSpPr>
          <p:nvPr>
            <p:ph type="sldNum" sz="quarter" idx="10"/>
          </p:nvPr>
        </p:nvSpPr>
        <p:spPr/>
        <p:txBody>
          <a:bodyPr/>
          <a:lstStyle/>
          <a:p>
            <a:fld id="{3963ADE2-9A48-4224-AB40-B39B2ACB0F11}" type="slidenum">
              <a:rPr lang="sv-SE" smtClean="0"/>
              <a:t>11</a:t>
            </a:fld>
            <a:endParaRPr lang="sv-SE"/>
          </a:p>
        </p:txBody>
      </p:sp>
    </p:spTree>
    <p:extLst>
      <p:ext uri="{BB962C8B-B14F-4D97-AF65-F5344CB8AC3E}">
        <p14:creationId xmlns:p14="http://schemas.microsoft.com/office/powerpoint/2010/main" val="305390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Kort sagt var det en mycket snabb förhandlingsprocess. De stora stötestenarna (i sammanhanget) var dels utvidgningen av tillämpningsområdet och kategoriseringen av värdefulla datamängder samt om detta skulle beslutas i en delegerad akt eller en </a:t>
            </a:r>
            <a:r>
              <a:rPr lang="sv-SE" dirty="0" err="1"/>
              <a:t>genomförandeakt</a:t>
            </a:r>
            <a:r>
              <a:rPr lang="sv-SE" dirty="0"/>
              <a:t>. </a:t>
            </a:r>
          </a:p>
          <a:p>
            <a:endParaRPr lang="sv-SE" dirty="0"/>
          </a:p>
          <a:p>
            <a:r>
              <a:rPr lang="sv-SE" dirty="0"/>
              <a:t>Den svenska hållningen var bl.a. att direktivet inte skulle påverka nationella regler om tillgång till handlingar (TF) och att förslagen i möjligaste mån inte ska vara kostnadsdrivande (omställningstiden för värdefulla datamängder).</a:t>
            </a:r>
          </a:p>
        </p:txBody>
      </p:sp>
      <p:sp>
        <p:nvSpPr>
          <p:cNvPr id="4" name="Platshållare för bildnummer 3"/>
          <p:cNvSpPr>
            <a:spLocks noGrp="1"/>
          </p:cNvSpPr>
          <p:nvPr>
            <p:ph type="sldNum" sz="quarter" idx="5"/>
          </p:nvPr>
        </p:nvSpPr>
        <p:spPr/>
        <p:txBody>
          <a:bodyPr/>
          <a:lstStyle/>
          <a:p>
            <a:fld id="{3963ADE2-9A48-4224-AB40-B39B2ACB0F11}" type="slidenum">
              <a:rPr lang="sv-SE" smtClean="0"/>
              <a:t>12</a:t>
            </a:fld>
            <a:endParaRPr lang="sv-SE"/>
          </a:p>
        </p:txBody>
      </p:sp>
    </p:spTree>
    <p:extLst>
      <p:ext uri="{BB962C8B-B14F-4D97-AF65-F5344CB8AC3E}">
        <p14:creationId xmlns:p14="http://schemas.microsoft.com/office/powerpoint/2010/main" val="296428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963ADE2-9A48-4224-AB40-B39B2ACB0F11}" type="slidenum">
              <a:rPr lang="sv-SE" smtClean="0"/>
              <a:t>13</a:t>
            </a:fld>
            <a:endParaRPr lang="sv-SE"/>
          </a:p>
        </p:txBody>
      </p:sp>
    </p:spTree>
    <p:extLst>
      <p:ext uri="{BB962C8B-B14F-4D97-AF65-F5344CB8AC3E}">
        <p14:creationId xmlns:p14="http://schemas.microsoft.com/office/powerpoint/2010/main" val="1936528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1C0AC0-93CA-4951-8A4B-6874E531254D}"/>
              </a:ext>
            </a:extLst>
          </p:cNvPr>
          <p:cNvSpPr>
            <a:spLocks noGrp="1"/>
          </p:cNvSpPr>
          <p:nvPr>
            <p:ph type="ctrTitle" hasCustomPrompt="1"/>
          </p:nvPr>
        </p:nvSpPr>
        <p:spPr>
          <a:xfrm>
            <a:off x="965860" y="2766951"/>
            <a:ext cx="10493828" cy="1657408"/>
          </a:xfrm>
        </p:spPr>
        <p:txBody>
          <a:bodyPr anchor="b"/>
          <a:lstStyle>
            <a:lvl1pPr algn="l">
              <a:defRPr sz="6600"/>
            </a:lvl1pPr>
          </a:lstStyle>
          <a:p>
            <a:r>
              <a:rPr lang="sv-SE" dirty="0"/>
              <a:t>Rubrik</a:t>
            </a:r>
          </a:p>
        </p:txBody>
      </p:sp>
      <p:sp>
        <p:nvSpPr>
          <p:cNvPr id="3" name="Underrubrik 2">
            <a:extLst>
              <a:ext uri="{FF2B5EF4-FFF2-40B4-BE49-F238E27FC236}">
                <a16:creationId xmlns:a16="http://schemas.microsoft.com/office/drawing/2014/main" id="{45419166-2568-481F-9233-BD169E157983}"/>
              </a:ext>
            </a:extLst>
          </p:cNvPr>
          <p:cNvSpPr>
            <a:spLocks noGrp="1"/>
          </p:cNvSpPr>
          <p:nvPr>
            <p:ph type="subTitle" idx="1" hasCustomPrompt="1"/>
          </p:nvPr>
        </p:nvSpPr>
        <p:spPr>
          <a:xfrm>
            <a:off x="965860" y="4682684"/>
            <a:ext cx="10493828" cy="886843"/>
          </a:xfrm>
        </p:spPr>
        <p:txBody>
          <a:bodyPr/>
          <a:lstStyle>
            <a:lvl1pPr marL="0" indent="0" algn="l">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12" name="Bildobjekt 11">
            <a:extLst>
              <a:ext uri="{FF2B5EF4-FFF2-40B4-BE49-F238E27FC236}">
                <a16:creationId xmlns:a16="http://schemas.microsoft.com/office/drawing/2014/main" id="{46581A50-C297-4A1D-9798-CF31234A9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6009" y="5929732"/>
            <a:ext cx="2461711" cy="377462"/>
          </a:xfrm>
          <a:prstGeom prst="rect">
            <a:avLst/>
          </a:prstGeom>
        </p:spPr>
      </p:pic>
      <p:cxnSp>
        <p:nvCxnSpPr>
          <p:cNvPr id="14" name="Rak koppling 13">
            <a:extLst>
              <a:ext uri="{FF2B5EF4-FFF2-40B4-BE49-F238E27FC236}">
                <a16:creationId xmlns:a16="http://schemas.microsoft.com/office/drawing/2014/main" id="{23419EF5-F930-48F5-9570-AA7E47DA438B}"/>
              </a:ext>
            </a:extLst>
          </p:cNvPr>
          <p:cNvCxnSpPr/>
          <p:nvPr userDrawn="1"/>
        </p:nvCxnSpPr>
        <p:spPr>
          <a:xfrm>
            <a:off x="950026" y="4500752"/>
            <a:ext cx="10521538" cy="0"/>
          </a:xfrm>
          <a:prstGeom prst="line">
            <a:avLst/>
          </a:prstGeom>
          <a:ln w="66675"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4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rIns="288000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Rubrik 6"/>
          <p:cNvSpPr>
            <a:spLocks noGrp="1"/>
          </p:cNvSpPr>
          <p:nvPr>
            <p:ph type="title"/>
          </p:nvPr>
        </p:nvSpPr>
        <p:spPr/>
        <p:txBody>
          <a:bodyPr/>
          <a:lstStyle/>
          <a:p>
            <a:r>
              <a:rPr lang="sv-SE"/>
              <a:t>Klicka här för att ändra mall för rubrikformat</a:t>
            </a:r>
          </a:p>
        </p:txBody>
      </p:sp>
      <p:sp>
        <p:nvSpPr>
          <p:cNvPr id="4" name="Platshållare för datum 3"/>
          <p:cNvSpPr>
            <a:spLocks noGrp="1"/>
          </p:cNvSpPr>
          <p:nvPr>
            <p:ph type="dt" sz="half" idx="10"/>
          </p:nvPr>
        </p:nvSpPr>
        <p:spPr/>
        <p:txBody>
          <a:bodyPr/>
          <a:lstStyle/>
          <a:p>
            <a:fld id="{0772AB80-E3F7-43B6-99B8-2CCF2C5AB7C1}" type="datetime1">
              <a:rPr lang="sv-SE" smtClean="0"/>
              <a:t>2019-08-26</a:t>
            </a:fld>
            <a:endParaRPr lang="sv-SE" dirty="0"/>
          </a:p>
        </p:txBody>
      </p:sp>
      <p:sp>
        <p:nvSpPr>
          <p:cNvPr id="5" name="Platshållare för sidfot 4"/>
          <p:cNvSpPr>
            <a:spLocks noGrp="1"/>
          </p:cNvSpPr>
          <p:nvPr>
            <p:ph type="ftr" sz="quarter" idx="11"/>
          </p:nvPr>
        </p:nvSpPr>
        <p:spPr/>
        <p:txBody>
          <a:bodyPr/>
          <a:lstStyle/>
          <a:p>
            <a:r>
              <a:rPr lang="sv-SE"/>
              <a:t>Finansdepartementet</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Tree>
    <p:extLst>
      <p:ext uri="{BB962C8B-B14F-4D97-AF65-F5344CB8AC3E}">
        <p14:creationId xmlns:p14="http://schemas.microsoft.com/office/powerpoint/2010/main" val="3417205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Omslag grå">
    <p:bg>
      <p:bgRef idx="1001">
        <a:schemeClr val="bg2"/>
      </p:bgRef>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23311" y="548807"/>
            <a:ext cx="10943791" cy="5473875"/>
          </a:xfrm>
        </p:spPr>
        <p:txBody>
          <a:bodyPr lIns="367200" tIns="223200" rIns="180000" anchor="t">
            <a:noAutofit/>
          </a:bodyPr>
          <a:lstStyle>
            <a:lvl1pPr algn="l">
              <a:defRPr sz="6400" baseline="0">
                <a:solidFill>
                  <a:schemeClr val="tx1"/>
                </a:solidFill>
              </a:defRPr>
            </a:lvl1pPr>
          </a:lstStyle>
          <a:p>
            <a:r>
              <a:rPr lang="sv-SE" dirty="0"/>
              <a:t>Klicka för att infoga text</a:t>
            </a:r>
          </a:p>
        </p:txBody>
      </p:sp>
      <p:sp>
        <p:nvSpPr>
          <p:cNvPr id="10" name="Rektangel 9"/>
          <p:cNvSpPr/>
          <p:nvPr userDrawn="1"/>
        </p:nvSpPr>
        <p:spPr>
          <a:xfrm>
            <a:off x="623311" y="548807"/>
            <a:ext cx="10943791" cy="5473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sv-SE" dirty="0"/>
          </a:p>
        </p:txBody>
      </p:sp>
      <p:sp>
        <p:nvSpPr>
          <p:cNvPr id="3" name="Platshållare för datum 2"/>
          <p:cNvSpPr>
            <a:spLocks noGrp="1"/>
          </p:cNvSpPr>
          <p:nvPr>
            <p:ph type="dt" sz="half" idx="10"/>
          </p:nvPr>
        </p:nvSpPr>
        <p:spPr/>
        <p:txBody>
          <a:bodyPr/>
          <a:lstStyle/>
          <a:p>
            <a:fld id="{9EF5BD43-795F-4C50-AF45-3CB157E8B4A8}" type="datetime1">
              <a:rPr lang="sv-SE" smtClean="0"/>
              <a:t>2019-08-26</a:t>
            </a:fld>
            <a:endParaRPr lang="sv-SE" dirty="0"/>
          </a:p>
        </p:txBody>
      </p:sp>
      <p:sp>
        <p:nvSpPr>
          <p:cNvPr id="4" name="Platshållare för sidfot 3"/>
          <p:cNvSpPr>
            <a:spLocks noGrp="1"/>
          </p:cNvSpPr>
          <p:nvPr>
            <p:ph type="ftr" sz="quarter" idx="11"/>
          </p:nvPr>
        </p:nvSpPr>
        <p:spPr/>
        <p:txBody>
          <a:bodyPr/>
          <a:lstStyle/>
          <a:p>
            <a:r>
              <a:rPr lang="sv-SE"/>
              <a:t>Finansdepartementet</a:t>
            </a:r>
            <a:endParaRPr lang="sv-SE" dirty="0"/>
          </a:p>
        </p:txBody>
      </p:sp>
      <p:sp>
        <p:nvSpPr>
          <p:cNvPr id="5" name="Platshållare för bildnummer 4"/>
          <p:cNvSpPr>
            <a:spLocks noGrp="1"/>
          </p:cNvSpPr>
          <p:nvPr>
            <p:ph type="sldNum" sz="quarter" idx="12"/>
          </p:nvPr>
        </p:nvSpPr>
        <p:spPr/>
        <p:txBody>
          <a:bodyPr/>
          <a:lstStyle/>
          <a:p>
            <a:fld id="{9C3D4D15-3887-47F3-AC8F-B99C7C44B5C5}" type="slidenum">
              <a:rPr lang="sv-SE" smtClean="0"/>
              <a:pPr/>
              <a:t>‹#›</a:t>
            </a:fld>
            <a:endParaRPr lang="sv-SE" dirty="0"/>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501" y="6152555"/>
            <a:ext cx="1737835" cy="493779"/>
          </a:xfrm>
          <a:prstGeom prst="rect">
            <a:avLst/>
          </a:prstGeom>
        </p:spPr>
      </p:pic>
    </p:spTree>
    <p:extLst>
      <p:ext uri="{BB962C8B-B14F-4D97-AF65-F5344CB8AC3E}">
        <p14:creationId xmlns:p14="http://schemas.microsoft.com/office/powerpoint/2010/main" val="89687082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7" name="Google Shape;510;p40">
            <a:extLst>
              <a:ext uri="{FF2B5EF4-FFF2-40B4-BE49-F238E27FC236}">
                <a16:creationId xmlns:a16="http://schemas.microsoft.com/office/drawing/2014/main" id="{62475644-5103-4AD0-AA03-E523742D9436}"/>
              </a:ext>
            </a:extLst>
          </p:cNvPr>
          <p:cNvSpPr/>
          <p:nvPr userDrawn="1"/>
        </p:nvSpPr>
        <p:spPr>
          <a:xfrm>
            <a:off x="335280" y="551312"/>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8" name="Google Shape;521;p40">
            <a:extLst>
              <a:ext uri="{FF2B5EF4-FFF2-40B4-BE49-F238E27FC236}">
                <a16:creationId xmlns:a16="http://schemas.microsoft.com/office/drawing/2014/main" id="{573F8156-B183-4D28-9F26-1D7100C95C2D}"/>
              </a:ext>
            </a:extLst>
          </p:cNvPr>
          <p:cNvPicPr preferRelativeResize="0"/>
          <p:nvPr userDrawn="1"/>
        </p:nvPicPr>
        <p:blipFill rotWithShape="1">
          <a:blip r:embed="rId2">
            <a:alphaModFix/>
          </a:blip>
          <a:srcRect/>
          <a:stretch/>
        </p:blipFill>
        <p:spPr>
          <a:xfrm>
            <a:off x="9318084" y="221120"/>
            <a:ext cx="1034032" cy="210684"/>
          </a:xfrm>
          <a:prstGeom prst="rect">
            <a:avLst/>
          </a:prstGeom>
          <a:noFill/>
          <a:ln>
            <a:noFill/>
          </a:ln>
        </p:spPr>
      </p:pic>
      <p:grpSp>
        <p:nvGrpSpPr>
          <p:cNvPr id="11" name="Grupp 10">
            <a:extLst>
              <a:ext uri="{FF2B5EF4-FFF2-40B4-BE49-F238E27FC236}">
                <a16:creationId xmlns:a16="http://schemas.microsoft.com/office/drawing/2014/main" id="{3C295644-1D9A-4B86-9913-859F18182816}"/>
              </a:ext>
            </a:extLst>
          </p:cNvPr>
          <p:cNvGrpSpPr/>
          <p:nvPr userDrawn="1"/>
        </p:nvGrpSpPr>
        <p:grpSpPr>
          <a:xfrm>
            <a:off x="10632075" y="193422"/>
            <a:ext cx="1618109" cy="338554"/>
            <a:chOff x="8538402" y="4717847"/>
            <a:chExt cx="1618109" cy="338554"/>
          </a:xfrm>
        </p:grpSpPr>
        <p:pic>
          <p:nvPicPr>
            <p:cNvPr id="12" name="Google Shape;198;p16">
              <a:extLst>
                <a:ext uri="{FF2B5EF4-FFF2-40B4-BE49-F238E27FC236}">
                  <a16:creationId xmlns:a16="http://schemas.microsoft.com/office/drawing/2014/main" id="{0F1176F6-0F04-45E7-89FC-70C26E3D3978}"/>
                </a:ext>
              </a:extLst>
            </p:cNvPr>
            <p:cNvPicPr preferRelativeResize="0">
              <a:picLocks noChangeAspect="1"/>
            </p:cNvPicPr>
            <p:nvPr/>
          </p:nvPicPr>
          <p:blipFill rotWithShape="1">
            <a:blip r:embed="rId3">
              <a:alphaModFix/>
            </a:blip>
            <a:srcRect/>
            <a:stretch/>
          </p:blipFill>
          <p:spPr>
            <a:xfrm>
              <a:off x="8538402" y="4720669"/>
              <a:ext cx="288000" cy="288000"/>
            </a:xfrm>
            <a:prstGeom prst="rect">
              <a:avLst/>
            </a:prstGeom>
            <a:noFill/>
            <a:ln>
              <a:noFill/>
            </a:ln>
          </p:spPr>
        </p:pic>
        <p:sp>
          <p:nvSpPr>
            <p:cNvPr id="13" name="Google Shape;199;p16">
              <a:extLst>
                <a:ext uri="{FF2B5EF4-FFF2-40B4-BE49-F238E27FC236}">
                  <a16:creationId xmlns:a16="http://schemas.microsoft.com/office/drawing/2014/main" id="{E3483944-19D7-41DB-8BEA-346C725FCDDF}"/>
                </a:ext>
              </a:extLst>
            </p:cNvPr>
            <p:cNvSpPr txBox="1"/>
            <p:nvPr/>
          </p:nvSpPr>
          <p:spPr>
            <a:xfrm>
              <a:off x="8764270" y="4717847"/>
              <a:ext cx="139224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Nunito"/>
                <a:buNone/>
              </a:pPr>
              <a:r>
                <a:rPr lang="sv-SE" sz="1400" b="0" i="0" u="none" strike="noStrike" cap="none" dirty="0">
                  <a:solidFill>
                    <a:schemeClr val="dk1"/>
                  </a:solidFill>
                  <a:latin typeface="Arial Rounded MT Bold" panose="020F0704030504030204" pitchFamily="34" charset="0"/>
                  <a:ea typeface="Nunito"/>
                  <a:cs typeface="Nunito"/>
                  <a:sym typeface="Nunito"/>
                </a:rPr>
                <a:t>GIS-kvalitet</a:t>
              </a:r>
              <a:endParaRPr sz="1600" b="0" i="0" u="none" strike="noStrike" cap="none" dirty="0">
                <a:solidFill>
                  <a:schemeClr val="dk1"/>
                </a:solidFill>
                <a:latin typeface="Arial Rounded MT Bold" panose="020F0704030504030204" pitchFamily="34" charset="0"/>
                <a:ea typeface="Calibri"/>
                <a:cs typeface="Calibri"/>
                <a:sym typeface="Calibri"/>
              </a:endParaRPr>
            </a:p>
          </p:txBody>
        </p:sp>
      </p:grpSp>
    </p:spTree>
    <p:extLst>
      <p:ext uri="{BB962C8B-B14F-4D97-AF65-F5344CB8AC3E}">
        <p14:creationId xmlns:p14="http://schemas.microsoft.com/office/powerpoint/2010/main" val="50936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469" y="759323"/>
            <a:ext cx="10515600" cy="540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7" name="Google Shape;510;p40">
            <a:extLst>
              <a:ext uri="{FF2B5EF4-FFF2-40B4-BE49-F238E27FC236}">
                <a16:creationId xmlns:a16="http://schemas.microsoft.com/office/drawing/2014/main" id="{D983A5A9-0DF7-411E-9E38-82CE82D0444D}"/>
              </a:ext>
            </a:extLst>
          </p:cNvPr>
          <p:cNvSpPr/>
          <p:nvPr userDrawn="1"/>
        </p:nvSpPr>
        <p:spPr>
          <a:xfrm>
            <a:off x="335280" y="551312"/>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9" name="Title 1">
            <a:extLst>
              <a:ext uri="{FF2B5EF4-FFF2-40B4-BE49-F238E27FC236}">
                <a16:creationId xmlns:a16="http://schemas.microsoft.com/office/drawing/2014/main" id="{573F5BF6-A1AB-4BD0-92A4-88D075F5900E}"/>
              </a:ext>
            </a:extLst>
          </p:cNvPr>
          <p:cNvSpPr>
            <a:spLocks noGrp="1"/>
          </p:cNvSpPr>
          <p:nvPr>
            <p:ph type="title"/>
          </p:nvPr>
        </p:nvSpPr>
        <p:spPr>
          <a:xfrm>
            <a:off x="393469" y="50645"/>
            <a:ext cx="9270076" cy="521815"/>
          </a:xfrm>
        </p:spPr>
        <p:txBody>
          <a:bodyPr>
            <a:noAutofit/>
          </a:bodyPr>
          <a:lstStyle>
            <a:lvl1pPr>
              <a:defRPr sz="1800" b="1"/>
            </a:lvl1pPr>
          </a:lstStyle>
          <a:p>
            <a:r>
              <a:rPr lang="en-US" dirty="0"/>
              <a:t>Click to edit Master title style</a:t>
            </a:r>
          </a:p>
        </p:txBody>
      </p:sp>
      <p:pic>
        <p:nvPicPr>
          <p:cNvPr id="12" name="Google Shape;521;p40">
            <a:extLst>
              <a:ext uri="{FF2B5EF4-FFF2-40B4-BE49-F238E27FC236}">
                <a16:creationId xmlns:a16="http://schemas.microsoft.com/office/drawing/2014/main" id="{D5F2CCAB-ADC1-46F9-87B7-9DFD6B2D7BBA}"/>
              </a:ext>
            </a:extLst>
          </p:cNvPr>
          <p:cNvPicPr preferRelativeResize="0"/>
          <p:nvPr userDrawn="1"/>
        </p:nvPicPr>
        <p:blipFill rotWithShape="1">
          <a:blip r:embed="rId2">
            <a:alphaModFix/>
          </a:blip>
          <a:srcRect/>
          <a:stretch/>
        </p:blipFill>
        <p:spPr>
          <a:xfrm>
            <a:off x="9318084" y="221120"/>
            <a:ext cx="1034032" cy="210684"/>
          </a:xfrm>
          <a:prstGeom prst="rect">
            <a:avLst/>
          </a:prstGeom>
          <a:noFill/>
          <a:ln>
            <a:noFill/>
          </a:ln>
        </p:spPr>
      </p:pic>
      <p:grpSp>
        <p:nvGrpSpPr>
          <p:cNvPr id="15" name="Grupp 14">
            <a:extLst>
              <a:ext uri="{FF2B5EF4-FFF2-40B4-BE49-F238E27FC236}">
                <a16:creationId xmlns:a16="http://schemas.microsoft.com/office/drawing/2014/main" id="{6B8E4773-A95A-47B2-8844-CBA74FD951E5}"/>
              </a:ext>
            </a:extLst>
          </p:cNvPr>
          <p:cNvGrpSpPr/>
          <p:nvPr userDrawn="1"/>
        </p:nvGrpSpPr>
        <p:grpSpPr>
          <a:xfrm>
            <a:off x="10632075" y="193422"/>
            <a:ext cx="1618109" cy="338554"/>
            <a:chOff x="8538402" y="4717847"/>
            <a:chExt cx="1618109" cy="338554"/>
          </a:xfrm>
        </p:grpSpPr>
        <p:pic>
          <p:nvPicPr>
            <p:cNvPr id="16" name="Google Shape;198;p16">
              <a:extLst>
                <a:ext uri="{FF2B5EF4-FFF2-40B4-BE49-F238E27FC236}">
                  <a16:creationId xmlns:a16="http://schemas.microsoft.com/office/drawing/2014/main" id="{27910608-98FC-4FAE-A9A9-AC548D4FA4AF}"/>
                </a:ext>
              </a:extLst>
            </p:cNvPr>
            <p:cNvPicPr preferRelativeResize="0">
              <a:picLocks noChangeAspect="1"/>
            </p:cNvPicPr>
            <p:nvPr/>
          </p:nvPicPr>
          <p:blipFill rotWithShape="1">
            <a:blip r:embed="rId3">
              <a:alphaModFix/>
            </a:blip>
            <a:srcRect/>
            <a:stretch/>
          </p:blipFill>
          <p:spPr>
            <a:xfrm>
              <a:off x="8538402" y="4720669"/>
              <a:ext cx="288000" cy="288000"/>
            </a:xfrm>
            <a:prstGeom prst="rect">
              <a:avLst/>
            </a:prstGeom>
            <a:noFill/>
            <a:ln>
              <a:noFill/>
            </a:ln>
          </p:spPr>
        </p:pic>
        <p:sp>
          <p:nvSpPr>
            <p:cNvPr id="17" name="Google Shape;199;p16">
              <a:extLst>
                <a:ext uri="{FF2B5EF4-FFF2-40B4-BE49-F238E27FC236}">
                  <a16:creationId xmlns:a16="http://schemas.microsoft.com/office/drawing/2014/main" id="{5AF46EB1-1E25-477B-AAAF-D5F2C753C8C1}"/>
                </a:ext>
              </a:extLst>
            </p:cNvPr>
            <p:cNvSpPr txBox="1"/>
            <p:nvPr/>
          </p:nvSpPr>
          <p:spPr>
            <a:xfrm>
              <a:off x="8764270" y="4717847"/>
              <a:ext cx="139224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Nunito"/>
                <a:buNone/>
              </a:pPr>
              <a:r>
                <a:rPr lang="sv-SE" sz="1400" b="0" i="0" u="none" strike="noStrike" cap="none" dirty="0">
                  <a:solidFill>
                    <a:schemeClr val="dk1"/>
                  </a:solidFill>
                  <a:latin typeface="Arial Rounded MT Bold" panose="020F0704030504030204" pitchFamily="34" charset="0"/>
                  <a:ea typeface="Nunito"/>
                  <a:cs typeface="Nunito"/>
                  <a:sym typeface="Nunito"/>
                </a:rPr>
                <a:t>GIS-kvalitet</a:t>
              </a:r>
              <a:endParaRPr sz="1600" b="0" i="0" u="none" strike="noStrike" cap="none" dirty="0">
                <a:solidFill>
                  <a:schemeClr val="dk1"/>
                </a:solidFill>
                <a:latin typeface="Arial Rounded MT Bold" panose="020F0704030504030204" pitchFamily="34" charset="0"/>
                <a:ea typeface="Calibri"/>
                <a:cs typeface="Calibri"/>
                <a:sym typeface="Calibri"/>
              </a:endParaRPr>
            </a:p>
          </p:txBody>
        </p:sp>
      </p:grpSp>
    </p:spTree>
    <p:extLst>
      <p:ext uri="{BB962C8B-B14F-4D97-AF65-F5344CB8AC3E}">
        <p14:creationId xmlns:p14="http://schemas.microsoft.com/office/powerpoint/2010/main" val="2496676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469" y="756414"/>
            <a:ext cx="5257800" cy="5409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7" name="Google Shape;510;p40">
            <a:extLst>
              <a:ext uri="{FF2B5EF4-FFF2-40B4-BE49-F238E27FC236}">
                <a16:creationId xmlns:a16="http://schemas.microsoft.com/office/drawing/2014/main" id="{D983A5A9-0DF7-411E-9E38-82CE82D0444D}"/>
              </a:ext>
            </a:extLst>
          </p:cNvPr>
          <p:cNvSpPr/>
          <p:nvPr userDrawn="1"/>
        </p:nvSpPr>
        <p:spPr>
          <a:xfrm>
            <a:off x="335280" y="551312"/>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9" name="Content Placeholder 2">
            <a:extLst>
              <a:ext uri="{FF2B5EF4-FFF2-40B4-BE49-F238E27FC236}">
                <a16:creationId xmlns:a16="http://schemas.microsoft.com/office/drawing/2014/main" id="{23A28846-7B47-4898-95B0-4E4C541F9353}"/>
              </a:ext>
            </a:extLst>
          </p:cNvPr>
          <p:cNvSpPr>
            <a:spLocks noGrp="1"/>
          </p:cNvSpPr>
          <p:nvPr>
            <p:ph idx="13"/>
          </p:nvPr>
        </p:nvSpPr>
        <p:spPr>
          <a:xfrm>
            <a:off x="5816138" y="756414"/>
            <a:ext cx="5257800" cy="5409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6E87BE2-6787-4576-BD5E-02C98B8DED95}"/>
              </a:ext>
            </a:extLst>
          </p:cNvPr>
          <p:cNvSpPr>
            <a:spLocks noGrp="1"/>
          </p:cNvSpPr>
          <p:nvPr>
            <p:ph type="title"/>
          </p:nvPr>
        </p:nvSpPr>
        <p:spPr>
          <a:xfrm>
            <a:off x="393469" y="50645"/>
            <a:ext cx="9270076" cy="521815"/>
          </a:xfrm>
        </p:spPr>
        <p:txBody>
          <a:bodyPr>
            <a:noAutofit/>
          </a:bodyPr>
          <a:lstStyle>
            <a:lvl1pPr>
              <a:defRPr sz="1800" b="1"/>
            </a:lvl1pPr>
          </a:lstStyle>
          <a:p>
            <a:r>
              <a:rPr lang="en-US" dirty="0"/>
              <a:t>Click to edit Master title style</a:t>
            </a:r>
          </a:p>
        </p:txBody>
      </p:sp>
      <p:pic>
        <p:nvPicPr>
          <p:cNvPr id="11" name="Google Shape;521;p40">
            <a:extLst>
              <a:ext uri="{FF2B5EF4-FFF2-40B4-BE49-F238E27FC236}">
                <a16:creationId xmlns:a16="http://schemas.microsoft.com/office/drawing/2014/main" id="{33FB2167-FF1D-4E5B-8AD6-8EEE0C649D15}"/>
              </a:ext>
            </a:extLst>
          </p:cNvPr>
          <p:cNvPicPr preferRelativeResize="0"/>
          <p:nvPr userDrawn="1"/>
        </p:nvPicPr>
        <p:blipFill rotWithShape="1">
          <a:blip r:embed="rId2">
            <a:alphaModFix/>
          </a:blip>
          <a:srcRect/>
          <a:stretch/>
        </p:blipFill>
        <p:spPr>
          <a:xfrm>
            <a:off x="9318084" y="221120"/>
            <a:ext cx="1034032" cy="210684"/>
          </a:xfrm>
          <a:prstGeom prst="rect">
            <a:avLst/>
          </a:prstGeom>
          <a:noFill/>
          <a:ln>
            <a:noFill/>
          </a:ln>
        </p:spPr>
      </p:pic>
      <p:pic>
        <p:nvPicPr>
          <p:cNvPr id="12" name="Picture 11" descr="A close up of a logo&#10;&#10;Description automatically generated">
            <a:extLst>
              <a:ext uri="{FF2B5EF4-FFF2-40B4-BE49-F238E27FC236}">
                <a16:creationId xmlns:a16="http://schemas.microsoft.com/office/drawing/2014/main" id="{206A2CC8-1B51-4366-A7DD-B94719F2B5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7983" y="136525"/>
            <a:ext cx="1298737" cy="354988"/>
          </a:xfrm>
          <a:prstGeom prst="rect">
            <a:avLst/>
          </a:prstGeom>
        </p:spPr>
      </p:pic>
    </p:spTree>
    <p:extLst>
      <p:ext uri="{BB962C8B-B14F-4D97-AF65-F5344CB8AC3E}">
        <p14:creationId xmlns:p14="http://schemas.microsoft.com/office/powerpoint/2010/main" val="4270321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510;p40">
            <a:extLst>
              <a:ext uri="{FF2B5EF4-FFF2-40B4-BE49-F238E27FC236}">
                <a16:creationId xmlns:a16="http://schemas.microsoft.com/office/drawing/2014/main" id="{D983A5A9-0DF7-411E-9E38-82CE82D0444D}"/>
              </a:ext>
            </a:extLst>
          </p:cNvPr>
          <p:cNvSpPr/>
          <p:nvPr userDrawn="1"/>
        </p:nvSpPr>
        <p:spPr>
          <a:xfrm>
            <a:off x="493222" y="6756129"/>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6" name="Google Shape;521;p40">
            <a:extLst>
              <a:ext uri="{FF2B5EF4-FFF2-40B4-BE49-F238E27FC236}">
                <a16:creationId xmlns:a16="http://schemas.microsoft.com/office/drawing/2014/main" id="{28F4B539-7571-4C01-8C34-32153B855F7E}"/>
              </a:ext>
            </a:extLst>
          </p:cNvPr>
          <p:cNvPicPr preferRelativeResize="0"/>
          <p:nvPr userDrawn="1"/>
        </p:nvPicPr>
        <p:blipFill rotWithShape="1">
          <a:blip r:embed="rId2">
            <a:alphaModFix/>
          </a:blip>
          <a:srcRect/>
          <a:stretch/>
        </p:blipFill>
        <p:spPr>
          <a:xfrm>
            <a:off x="9464532" y="6396495"/>
            <a:ext cx="1034032" cy="210684"/>
          </a:xfrm>
          <a:prstGeom prst="rect">
            <a:avLst/>
          </a:prstGeom>
          <a:noFill/>
          <a:ln>
            <a:noFill/>
          </a:ln>
        </p:spPr>
      </p:pic>
      <p:pic>
        <p:nvPicPr>
          <p:cNvPr id="9" name="Picture 8" descr="A close up of a logo&#10;&#10;Description automatically generated">
            <a:extLst>
              <a:ext uri="{FF2B5EF4-FFF2-40B4-BE49-F238E27FC236}">
                <a16:creationId xmlns:a16="http://schemas.microsoft.com/office/drawing/2014/main" id="{DB4FCC11-3C94-4CA1-A375-EBFB6B35DD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431" y="6311900"/>
            <a:ext cx="1298737" cy="354988"/>
          </a:xfrm>
          <a:prstGeom prst="rect">
            <a:avLst/>
          </a:prstGeom>
        </p:spPr>
      </p:pic>
    </p:spTree>
    <p:extLst>
      <p:ext uri="{BB962C8B-B14F-4D97-AF65-F5344CB8AC3E}">
        <p14:creationId xmlns:p14="http://schemas.microsoft.com/office/powerpoint/2010/main" val="413003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oogle Shape;521;p40">
            <a:extLst>
              <a:ext uri="{FF2B5EF4-FFF2-40B4-BE49-F238E27FC236}">
                <a16:creationId xmlns:a16="http://schemas.microsoft.com/office/drawing/2014/main" id="{B1E49A74-6239-438F-B19B-7B542F22810C}"/>
              </a:ext>
            </a:extLst>
          </p:cNvPr>
          <p:cNvPicPr preferRelativeResize="0"/>
          <p:nvPr userDrawn="1"/>
        </p:nvPicPr>
        <p:blipFill rotWithShape="1">
          <a:blip r:embed="rId2">
            <a:alphaModFix amt="20000"/>
          </a:blip>
          <a:srcRect/>
          <a:stretch/>
        </p:blipFill>
        <p:spPr>
          <a:xfrm>
            <a:off x="9464532" y="6480604"/>
            <a:ext cx="1034032" cy="210684"/>
          </a:xfrm>
          <a:prstGeom prst="rect">
            <a:avLst/>
          </a:prstGeom>
          <a:noFill/>
          <a:ln>
            <a:noFill/>
          </a:ln>
        </p:spPr>
      </p:pic>
      <p:pic>
        <p:nvPicPr>
          <p:cNvPr id="6" name="Picture 5" descr="A close up of a logo&#10;&#10;Description automatically generated">
            <a:extLst>
              <a:ext uri="{FF2B5EF4-FFF2-40B4-BE49-F238E27FC236}">
                <a16:creationId xmlns:a16="http://schemas.microsoft.com/office/drawing/2014/main" id="{4611F414-998D-465F-BE2A-A41D88DB8B5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10704431" y="6396009"/>
            <a:ext cx="1298737" cy="354988"/>
          </a:xfrm>
          <a:prstGeom prst="rect">
            <a:avLst/>
          </a:prstGeom>
        </p:spPr>
      </p:pic>
    </p:spTree>
    <p:extLst>
      <p:ext uri="{BB962C8B-B14F-4D97-AF65-F5344CB8AC3E}">
        <p14:creationId xmlns:p14="http://schemas.microsoft.com/office/powerpoint/2010/main" val="1586938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68020778-0322-4414-83C4-804D86B162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21" r="11062" b="1"/>
          <a:stretch/>
        </p:blipFill>
        <p:spPr>
          <a:xfrm>
            <a:off x="1" y="0"/>
            <a:ext cx="12284242" cy="6858000"/>
          </a:xfrm>
          <a:prstGeom prst="rect">
            <a:avLst/>
          </a:prstGeom>
        </p:spPr>
      </p:pic>
      <p:sp>
        <p:nvSpPr>
          <p:cNvPr id="2" name="Title 1">
            <a:extLst>
              <a:ext uri="{FF2B5EF4-FFF2-40B4-BE49-F238E27FC236}">
                <a16:creationId xmlns:a16="http://schemas.microsoft.com/office/drawing/2014/main" id="{DC6198EC-EC02-4267-863A-96470EAB03A7}"/>
              </a:ext>
            </a:extLst>
          </p:cNvPr>
          <p:cNvSpPr>
            <a:spLocks noGrp="1"/>
          </p:cNvSpPr>
          <p:nvPr>
            <p:ph type="title" hasCustomPrompt="1"/>
          </p:nvPr>
        </p:nvSpPr>
        <p:spPr/>
        <p:txBody>
          <a:bodyPr/>
          <a:lstStyle>
            <a:lvl1pPr>
              <a:defRPr>
                <a:solidFill>
                  <a:schemeClr val="bg1"/>
                </a:solidFill>
              </a:defRPr>
            </a:lvl1pPr>
          </a:lstStyle>
          <a:p>
            <a:r>
              <a:rPr lang="en-US" dirty="0"/>
              <a:t>Alternate Style with Image background</a:t>
            </a:r>
            <a:endParaRPr lang="en-GB" dirty="0"/>
          </a:p>
        </p:txBody>
      </p:sp>
      <p:sp>
        <p:nvSpPr>
          <p:cNvPr id="3" name="Date Placeholder 2">
            <a:extLst>
              <a:ext uri="{FF2B5EF4-FFF2-40B4-BE49-F238E27FC236}">
                <a16:creationId xmlns:a16="http://schemas.microsoft.com/office/drawing/2014/main" id="{4AB5FA67-9377-4EB6-83ED-DC468B0A6366}"/>
              </a:ext>
            </a:extLst>
          </p:cNvPr>
          <p:cNvSpPr>
            <a:spLocks noGrp="1"/>
          </p:cNvSpPr>
          <p:nvPr>
            <p:ph type="dt" sz="half" idx="10"/>
          </p:nvPr>
        </p:nvSpPr>
        <p:spPr/>
        <p:txBody>
          <a:bodyPr/>
          <a:lstStyle>
            <a:lvl1pPr>
              <a:defRPr>
                <a:solidFill>
                  <a:schemeClr val="bg1"/>
                </a:solidFill>
              </a:defRPr>
            </a:lvl1pPr>
          </a:lstStyle>
          <a:p>
            <a:fld id="{63A1C593-65D0-4073-BCC9-577B9352EA97}" type="datetimeFigureOut">
              <a:rPr lang="en-US" smtClean="0"/>
              <a:pPr/>
              <a:t>8/26/2019</a:t>
            </a:fld>
            <a:endParaRPr lang="en-US" dirty="0"/>
          </a:p>
        </p:txBody>
      </p:sp>
      <p:sp>
        <p:nvSpPr>
          <p:cNvPr id="4" name="Footer Placeholder 3">
            <a:extLst>
              <a:ext uri="{FF2B5EF4-FFF2-40B4-BE49-F238E27FC236}">
                <a16:creationId xmlns:a16="http://schemas.microsoft.com/office/drawing/2014/main" id="{474006F6-F867-4DCF-8A91-ECEC86CDF77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9581742-344B-4999-AAF8-BC0B08EFE3AC}"/>
              </a:ext>
            </a:extLst>
          </p:cNvPr>
          <p:cNvSpPr>
            <a:spLocks noGrp="1"/>
          </p:cNvSpPr>
          <p:nvPr>
            <p:ph type="sldNum" sz="quarter" idx="12"/>
          </p:nvPr>
        </p:nvSpPr>
        <p:spPr/>
        <p:txBody>
          <a:bodyPr/>
          <a:lstStyle/>
          <a:p>
            <a:fld id="{9B618960-8005-486C-9A75-10CB2AAC16F9}" type="slidenum">
              <a:rPr lang="en-US" smtClean="0"/>
              <a:t>‹#›</a:t>
            </a:fld>
            <a:endParaRPr lang="en-US"/>
          </a:p>
        </p:txBody>
      </p:sp>
      <p:sp>
        <p:nvSpPr>
          <p:cNvPr id="8" name="Content Placeholder 2">
            <a:extLst>
              <a:ext uri="{FF2B5EF4-FFF2-40B4-BE49-F238E27FC236}">
                <a16:creationId xmlns:a16="http://schemas.microsoft.com/office/drawing/2014/main" id="{0BBE2B4D-47A7-4C96-9C0D-5507ADE36749}"/>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856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4792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131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a:t>rubrik</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2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0854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8/26/2019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89948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5072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94909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9937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1293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5053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Övergångsida/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86C626-F1B6-49F8-BFBF-A500CD82B242}"/>
              </a:ext>
            </a:extLst>
          </p:cNvPr>
          <p:cNvSpPr/>
          <p:nvPr userDrawn="1"/>
        </p:nvSpPr>
        <p:spPr>
          <a:xfrm>
            <a:off x="0" y="0"/>
            <a:ext cx="12192000" cy="4286992"/>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48E062A-0485-42BC-BA34-5C3D7A215FD6}"/>
              </a:ext>
            </a:extLst>
          </p:cNvPr>
          <p:cNvSpPr/>
          <p:nvPr userDrawn="1"/>
        </p:nvSpPr>
        <p:spPr>
          <a:xfrm>
            <a:off x="0" y="4144488"/>
            <a:ext cx="12192000" cy="271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3381455"/>
            <a:ext cx="10515600" cy="620530"/>
          </a:xfrm>
        </p:spPr>
        <p:txBody>
          <a:bodyPr/>
          <a:lstStyle>
            <a:lvl1pPr>
              <a:defRPr/>
            </a:lvl1pPr>
          </a:lstStyle>
          <a:p>
            <a:r>
              <a:rPr lang="sv-SE" dirty="0"/>
              <a:t>Övergångssida eller citat</a:t>
            </a:r>
          </a:p>
        </p:txBody>
      </p:sp>
      <p:pic>
        <p:nvPicPr>
          <p:cNvPr id="7" name="Bildobjekt 6">
            <a:extLst>
              <a:ext uri="{FF2B5EF4-FFF2-40B4-BE49-F238E27FC236}">
                <a16:creationId xmlns:a16="http://schemas.microsoft.com/office/drawing/2014/main" id="{92AE39C3-4403-4075-A1DC-906BDF51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
        <p:nvSpPr>
          <p:cNvPr id="9" name="Likbent triangel 8">
            <a:extLst>
              <a:ext uri="{FF2B5EF4-FFF2-40B4-BE49-F238E27FC236}">
                <a16:creationId xmlns:a16="http://schemas.microsoft.com/office/drawing/2014/main" id="{4F4AADD8-469A-4ACC-A562-FEA83CE4C587}"/>
              </a:ext>
            </a:extLst>
          </p:cNvPr>
          <p:cNvSpPr/>
          <p:nvPr userDrawn="1"/>
        </p:nvSpPr>
        <p:spPr>
          <a:xfrm rot="10800000">
            <a:off x="1481804" y="4110880"/>
            <a:ext cx="390988" cy="333897"/>
          </a:xfrm>
          <a:prstGeom prs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794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630BE71-6D9C-42A6-A9CB-CC6A60AFE82E}"/>
              </a:ext>
            </a:extLst>
          </p:cNvPr>
          <p:cNvSpPr/>
          <p:nvPr userDrawn="1"/>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hasCustomPrompt="1"/>
          </p:nvPr>
        </p:nvSpPr>
        <p:spPr>
          <a:xfrm>
            <a:off x="1726868" y="1894498"/>
            <a:ext cx="8265227" cy="2140737"/>
          </a:xfrm>
        </p:spPr>
        <p:txBody>
          <a:bodyPr/>
          <a:lstStyle>
            <a:lvl1pPr marL="0" indent="0">
              <a:spcBef>
                <a:spcPts val="1800"/>
              </a:spcBef>
              <a:buFontTx/>
              <a:buNone/>
              <a:defRPr sz="1600">
                <a:solidFill>
                  <a:srgbClr val="AEABAB"/>
                </a:solidFill>
                <a:latin typeface="Verdana" panose="020B0604030504040204" pitchFamily="34" charset="0"/>
                <a:ea typeface="Verdana" panose="020B0604030504040204" pitchFamily="34" charset="0"/>
              </a:defRPr>
            </a:lvl1pPr>
          </a:lstStyle>
          <a:p>
            <a:pPr lvl="0"/>
            <a:r>
              <a:rPr lang="sv-SE"/>
              <a:t>länkar</a:t>
            </a:r>
          </a:p>
        </p:txBody>
      </p:sp>
      <p:sp>
        <p:nvSpPr>
          <p:cNvPr id="7" name="textruta 6">
            <a:extLst>
              <a:ext uri="{FF2B5EF4-FFF2-40B4-BE49-F238E27FC236}">
                <a16:creationId xmlns:a16="http://schemas.microsoft.com/office/drawing/2014/main" id="{025B66BE-CEB8-48A7-9ABC-B70F4241E1CA}"/>
              </a:ext>
            </a:extLst>
          </p:cNvPr>
          <p:cNvSpPr txBox="1"/>
          <p:nvPr userDrawn="1"/>
        </p:nvSpPr>
        <p:spPr>
          <a:xfrm>
            <a:off x="1786709" y="4532874"/>
            <a:ext cx="5831662" cy="369332"/>
          </a:xfrm>
          <a:prstGeom prst="rect">
            <a:avLst/>
          </a:prstGeom>
          <a:noFill/>
        </p:spPr>
        <p:txBody>
          <a:bodyPr wrap="square" rtlCol="0">
            <a:spAutoFit/>
          </a:bodyPr>
          <a:lstStyle/>
          <a:p>
            <a:r>
              <a:rPr lang="sv-SE" sz="1200" b="1" dirty="0"/>
              <a:t>KONTAKT</a:t>
            </a:r>
            <a:r>
              <a:rPr lang="sv-SE" b="1" dirty="0"/>
              <a:t> </a:t>
            </a:r>
            <a:r>
              <a:rPr lang="sv-SE" dirty="0"/>
              <a:t>kundcenter@lm.se  </a:t>
            </a:r>
            <a:r>
              <a:rPr lang="sv-SE" sz="1200" b="1" dirty="0"/>
              <a:t>TELEFON</a:t>
            </a:r>
            <a:r>
              <a:rPr lang="sv-SE" dirty="0"/>
              <a:t> 0771-63 63 63</a:t>
            </a:r>
          </a:p>
        </p:txBody>
      </p:sp>
      <p:sp>
        <p:nvSpPr>
          <p:cNvPr id="10" name="textruta 9">
            <a:extLst>
              <a:ext uri="{FF2B5EF4-FFF2-40B4-BE49-F238E27FC236}">
                <a16:creationId xmlns:a16="http://schemas.microsoft.com/office/drawing/2014/main" id="{771C3FA4-9DF4-4F6F-896D-2205D0D348BA}"/>
              </a:ext>
            </a:extLst>
          </p:cNvPr>
          <p:cNvSpPr txBox="1"/>
          <p:nvPr userDrawn="1"/>
        </p:nvSpPr>
        <p:spPr>
          <a:xfrm>
            <a:off x="437407" y="627418"/>
            <a:ext cx="10844151" cy="584775"/>
          </a:xfrm>
          <a:prstGeom prst="rect">
            <a:avLst/>
          </a:prstGeom>
          <a:noFill/>
        </p:spPr>
        <p:txBody>
          <a:bodyPr wrap="square" rtlCol="0">
            <a:spAutoFit/>
          </a:bodyPr>
          <a:lstStyle/>
          <a:p>
            <a:r>
              <a:rPr lang="sv-SE" sz="3200" b="0" cap="all" baseline="0"/>
              <a:t>Tack för uppmärksamheten. Vi finns på…</a:t>
            </a:r>
          </a:p>
        </p:txBody>
      </p:sp>
      <p:pic>
        <p:nvPicPr>
          <p:cNvPr id="11" name="Bildobjekt 10">
            <a:extLst>
              <a:ext uri="{FF2B5EF4-FFF2-40B4-BE49-F238E27FC236}">
                <a16:creationId xmlns:a16="http://schemas.microsoft.com/office/drawing/2014/main" id="{DCB14AAD-34E1-4CA5-BD8C-1B5A52DD8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6009" y="5929732"/>
            <a:ext cx="2461711" cy="377462"/>
          </a:xfrm>
          <a:prstGeom prst="rect">
            <a:avLst/>
          </a:prstGeom>
        </p:spPr>
      </p:pic>
    </p:spTree>
    <p:extLst>
      <p:ext uri="{BB962C8B-B14F-4D97-AF65-F5344CB8AC3E}">
        <p14:creationId xmlns:p14="http://schemas.microsoft.com/office/powerpoint/2010/main" val="11832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sida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30B309-33F2-4514-8C6C-EE8AFFD4AC3D}"/>
              </a:ext>
            </a:extLst>
          </p:cNvPr>
          <p:cNvSpPr>
            <a:spLocks noGrp="1"/>
          </p:cNvSpPr>
          <p:nvPr>
            <p:ph type="ctrTitle" hasCustomPrompt="1"/>
          </p:nvPr>
        </p:nvSpPr>
        <p:spPr>
          <a:xfrm>
            <a:off x="694665" y="1450869"/>
            <a:ext cx="9144000" cy="1305979"/>
          </a:xfrm>
          <a:prstGeom prst="rect">
            <a:avLst/>
          </a:prstGeom>
        </p:spPr>
        <p:txBody>
          <a:bodyPr anchor="t" anchorCtr="0">
            <a:noAutofit/>
          </a:bodyPr>
          <a:lstStyle>
            <a:lvl1pPr algn="l">
              <a:lnSpc>
                <a:spcPts val="5000"/>
              </a:lnSpc>
              <a:defRPr sz="5000">
                <a:solidFill>
                  <a:schemeClr val="tx1"/>
                </a:solidFill>
              </a:defRPr>
            </a:lvl1pPr>
          </a:lstStyle>
          <a:p>
            <a:r>
              <a:rPr lang="sv-SE" dirty="0"/>
              <a:t>Presentationens</a:t>
            </a:r>
            <a:br>
              <a:rPr lang="sv-SE" dirty="0"/>
            </a:br>
            <a:r>
              <a:rPr lang="sv-SE" dirty="0"/>
              <a:t>titel skrivs här</a:t>
            </a:r>
          </a:p>
        </p:txBody>
      </p:sp>
      <p:sp>
        <p:nvSpPr>
          <p:cNvPr id="8" name="Platshållare för text 3"/>
          <p:cNvSpPr>
            <a:spLocks noGrp="1"/>
          </p:cNvSpPr>
          <p:nvPr>
            <p:ph type="body" sz="quarter" idx="10" hasCustomPrompt="1"/>
          </p:nvPr>
        </p:nvSpPr>
        <p:spPr>
          <a:xfrm>
            <a:off x="709284" y="3070842"/>
            <a:ext cx="9199562" cy="1391976"/>
          </a:xfrm>
        </p:spPr>
        <p:txBody>
          <a:bodyPr/>
          <a:lstStyle>
            <a:lvl1pPr marL="0" indent="0">
              <a:lnSpc>
                <a:spcPct val="100000"/>
              </a:lnSpc>
              <a:buFontTx/>
              <a:buNone/>
              <a:defRPr>
                <a:solidFill>
                  <a:schemeClr val="tx1"/>
                </a:solidFill>
              </a:defRPr>
            </a:lvl1pPr>
            <a:lvl2pPr marL="314325" indent="0">
              <a:buFontTx/>
              <a:buNone/>
              <a:defRPr>
                <a:solidFill>
                  <a:schemeClr val="bg1"/>
                </a:solidFill>
              </a:defRPr>
            </a:lvl2pPr>
            <a:lvl3pPr marL="590550" indent="0">
              <a:buFontTx/>
              <a:buNone/>
              <a:defRPr>
                <a:solidFill>
                  <a:schemeClr val="bg1"/>
                </a:solidFill>
              </a:defRPr>
            </a:lvl3pPr>
            <a:lvl4pPr marL="895350" indent="0">
              <a:buFontTx/>
              <a:buNone/>
              <a:defRPr>
                <a:solidFill>
                  <a:schemeClr val="bg1"/>
                </a:solidFill>
              </a:defRPr>
            </a:lvl4pPr>
            <a:lvl5pPr marL="1171575" indent="0">
              <a:buFontTx/>
              <a:buNone/>
              <a:defRPr>
                <a:solidFill>
                  <a:schemeClr val="bg1"/>
                </a:solidFill>
              </a:defRPr>
            </a:lvl5pPr>
          </a:lstStyle>
          <a:p>
            <a:pPr lvl="0"/>
            <a:r>
              <a:rPr lang="sv-SE" dirty="0"/>
              <a:t>Namn/Titel</a:t>
            </a:r>
          </a:p>
        </p:txBody>
      </p:sp>
      <p:sp>
        <p:nvSpPr>
          <p:cNvPr id="3" name="Platshållare för datum 2">
            <a:extLst>
              <a:ext uri="{FF2B5EF4-FFF2-40B4-BE49-F238E27FC236}">
                <a16:creationId xmlns:a16="http://schemas.microsoft.com/office/drawing/2014/main" id="{B97EF6C3-0241-4F7E-A3D3-C3B7FAA686DD}"/>
              </a:ext>
            </a:extLst>
          </p:cNvPr>
          <p:cNvSpPr>
            <a:spLocks noGrp="1"/>
          </p:cNvSpPr>
          <p:nvPr>
            <p:ph type="dt" sz="half" idx="11"/>
          </p:nvPr>
        </p:nvSpPr>
        <p:spPr/>
        <p:txBody>
          <a:bodyPr/>
          <a:lstStyle/>
          <a:p>
            <a:fld id="{DD6FA40D-1A6B-47F3-AD8F-738E56F60A5B}" type="datetime1">
              <a:rPr lang="sv-SE" smtClean="0"/>
              <a:pPr/>
              <a:t>2019-08-26</a:t>
            </a:fld>
            <a:endParaRPr lang="sv-SE" dirty="0"/>
          </a:p>
        </p:txBody>
      </p:sp>
      <p:sp>
        <p:nvSpPr>
          <p:cNvPr id="4" name="Platshållare för sidfot 3">
            <a:extLst>
              <a:ext uri="{FF2B5EF4-FFF2-40B4-BE49-F238E27FC236}">
                <a16:creationId xmlns:a16="http://schemas.microsoft.com/office/drawing/2014/main" id="{56D2F430-F8DE-45A5-B181-A4A7ACF89B67}"/>
              </a:ext>
            </a:extLst>
          </p:cNvPr>
          <p:cNvSpPr>
            <a:spLocks noGrp="1"/>
          </p:cNvSpPr>
          <p:nvPr>
            <p:ph type="ftr" sz="quarter" idx="12"/>
          </p:nvPr>
        </p:nvSpPr>
        <p:spPr/>
        <p:txBody>
          <a:bodyPr/>
          <a:lstStyle/>
          <a:p>
            <a:endParaRPr lang="sv-SE" dirty="0"/>
          </a:p>
        </p:txBody>
      </p:sp>
      <p:sp>
        <p:nvSpPr>
          <p:cNvPr id="5" name="Platshållare för bildnummer 4">
            <a:extLst>
              <a:ext uri="{FF2B5EF4-FFF2-40B4-BE49-F238E27FC236}">
                <a16:creationId xmlns:a16="http://schemas.microsoft.com/office/drawing/2014/main" id="{5EA35C09-B849-44D2-BCE6-B45EF3FCE808}"/>
              </a:ext>
            </a:extLst>
          </p:cNvPr>
          <p:cNvSpPr>
            <a:spLocks noGrp="1"/>
          </p:cNvSpPr>
          <p:nvPr>
            <p:ph type="sldNum" sz="quarter" idx="13"/>
          </p:nvPr>
        </p:nvSpPr>
        <p:spPr/>
        <p:txBody>
          <a:bodyPr/>
          <a:lstStyle/>
          <a:p>
            <a:fld id="{5BC4F65D-E8CF-43F4-9BF9-C68DC7E86418}" type="slidenum">
              <a:rPr lang="sv-SE" smtClean="0"/>
              <a:pPr/>
              <a:t>‹#›</a:t>
            </a:fld>
            <a:endParaRPr lang="sv-SE" dirty="0"/>
          </a:p>
        </p:txBody>
      </p:sp>
    </p:spTree>
    <p:extLst>
      <p:ext uri="{BB962C8B-B14F-4D97-AF65-F5344CB8AC3E}">
        <p14:creationId xmlns:p14="http://schemas.microsoft.com/office/powerpoint/2010/main" val="2050814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Kapitelsida 1">
    <p:bg bwMode="ltGray">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30B309-33F2-4514-8C6C-EE8AFFD4AC3D}"/>
              </a:ext>
            </a:extLst>
          </p:cNvPr>
          <p:cNvSpPr>
            <a:spLocks noGrp="1"/>
          </p:cNvSpPr>
          <p:nvPr>
            <p:ph type="ctrTitle" hasCustomPrompt="1"/>
          </p:nvPr>
        </p:nvSpPr>
        <p:spPr>
          <a:xfrm>
            <a:off x="1844746" y="1296346"/>
            <a:ext cx="8515350" cy="1325563"/>
          </a:xfrm>
          <a:prstGeom prst="rect">
            <a:avLst/>
          </a:prstGeom>
        </p:spPr>
        <p:txBody>
          <a:bodyPr anchor="t" anchorCtr="0">
            <a:noAutofit/>
          </a:bodyPr>
          <a:lstStyle>
            <a:lvl1pPr algn="l">
              <a:lnSpc>
                <a:spcPts val="5000"/>
              </a:lnSpc>
              <a:defRPr sz="5000">
                <a:solidFill>
                  <a:schemeClr val="tx1"/>
                </a:solidFill>
              </a:defRPr>
            </a:lvl1pPr>
          </a:lstStyle>
          <a:p>
            <a:r>
              <a:rPr lang="sv-SE" dirty="0"/>
              <a:t>Kapitelsida rubrik</a:t>
            </a:r>
          </a:p>
        </p:txBody>
      </p:sp>
      <p:sp>
        <p:nvSpPr>
          <p:cNvPr id="6" name="Platshållare för datum 5">
            <a:extLst>
              <a:ext uri="{FF2B5EF4-FFF2-40B4-BE49-F238E27FC236}">
                <a16:creationId xmlns:a16="http://schemas.microsoft.com/office/drawing/2014/main" id="{D7C27ACB-6EE2-4232-ADF9-7E3FAE2F73A1}"/>
              </a:ext>
            </a:extLst>
          </p:cNvPr>
          <p:cNvSpPr>
            <a:spLocks noGrp="1"/>
          </p:cNvSpPr>
          <p:nvPr>
            <p:ph type="dt" sz="half" idx="10"/>
          </p:nvPr>
        </p:nvSpPr>
        <p:spPr/>
        <p:txBody>
          <a:bodyPr/>
          <a:lstStyle/>
          <a:p>
            <a:fld id="{DD6FA40D-1A6B-47F3-AD8F-738E56F60A5B}" type="datetime1">
              <a:rPr lang="sv-SE" smtClean="0"/>
              <a:t>2019-08-26</a:t>
            </a:fld>
            <a:endParaRPr lang="sv-SE" dirty="0"/>
          </a:p>
        </p:txBody>
      </p:sp>
      <p:sp>
        <p:nvSpPr>
          <p:cNvPr id="7" name="Platshållare för sidfot 6">
            <a:extLst>
              <a:ext uri="{FF2B5EF4-FFF2-40B4-BE49-F238E27FC236}">
                <a16:creationId xmlns:a16="http://schemas.microsoft.com/office/drawing/2014/main" id="{45F39AEF-6B83-4A1F-88B8-260069A11F6D}"/>
              </a:ext>
            </a:extLst>
          </p:cNvPr>
          <p:cNvSpPr>
            <a:spLocks noGrp="1"/>
          </p:cNvSpPr>
          <p:nvPr>
            <p:ph type="ftr" sz="quarter" idx="11"/>
          </p:nvPr>
        </p:nvSpPr>
        <p:spPr/>
        <p:txBody>
          <a:bodyPr/>
          <a:lstStyle/>
          <a:p>
            <a:endParaRPr lang="sv-SE" dirty="0"/>
          </a:p>
        </p:txBody>
      </p:sp>
      <p:sp>
        <p:nvSpPr>
          <p:cNvPr id="8" name="Platshållare för bildnummer 7">
            <a:extLst>
              <a:ext uri="{FF2B5EF4-FFF2-40B4-BE49-F238E27FC236}">
                <a16:creationId xmlns:a16="http://schemas.microsoft.com/office/drawing/2014/main" id="{9F8DB89C-BC78-41A2-BE5C-20929238F556}"/>
              </a:ext>
            </a:extLst>
          </p:cNvPr>
          <p:cNvSpPr>
            <a:spLocks noGrp="1"/>
          </p:cNvSpPr>
          <p:nvPr>
            <p:ph type="sldNum" sz="quarter" idx="12"/>
          </p:nvPr>
        </p:nvSpPr>
        <p:spPr/>
        <p:txBody>
          <a:bodyPr/>
          <a:lstStyle/>
          <a:p>
            <a:fld id="{5BC4F65D-E8CF-43F4-9BF9-C68DC7E86418}" type="slidenum">
              <a:rPr lang="sv-SE" smtClean="0"/>
              <a:pPr/>
              <a:t>‹#›</a:t>
            </a:fld>
            <a:endParaRPr lang="sv-SE" dirty="0"/>
          </a:p>
        </p:txBody>
      </p:sp>
    </p:spTree>
    <p:extLst>
      <p:ext uri="{BB962C8B-B14F-4D97-AF65-F5344CB8AC3E}">
        <p14:creationId xmlns:p14="http://schemas.microsoft.com/office/powerpoint/2010/main" val="266819533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unktlista och bild">
    <p:spTree>
      <p:nvGrpSpPr>
        <p:cNvPr id="1" name=""/>
        <p:cNvGrpSpPr/>
        <p:nvPr/>
      </p:nvGrpSpPr>
      <p:grpSpPr>
        <a:xfrm>
          <a:off x="0" y="0"/>
          <a:ext cx="0" cy="0"/>
          <a:chOff x="0" y="0"/>
          <a:chExt cx="0" cy="0"/>
        </a:xfrm>
      </p:grpSpPr>
      <p:sp>
        <p:nvSpPr>
          <p:cNvPr id="17" name="Rubrik 1">
            <a:extLst>
              <a:ext uri="{FF2B5EF4-FFF2-40B4-BE49-F238E27FC236}">
                <a16:creationId xmlns:a16="http://schemas.microsoft.com/office/drawing/2014/main" id="{740EFA4F-FB2C-48AE-BB85-8F87036CFC65}"/>
              </a:ext>
            </a:extLst>
          </p:cNvPr>
          <p:cNvSpPr>
            <a:spLocks noGrp="1"/>
          </p:cNvSpPr>
          <p:nvPr>
            <p:ph type="title" hasCustomPrompt="1"/>
          </p:nvPr>
        </p:nvSpPr>
        <p:spPr>
          <a:xfrm>
            <a:off x="1844766" y="1320075"/>
            <a:ext cx="4827497" cy="1325563"/>
          </a:xfrm>
          <a:prstGeom prst="rect">
            <a:avLst/>
          </a:prstGeom>
        </p:spPr>
        <p:txBody>
          <a:bodyPr/>
          <a:lstStyle>
            <a:lvl1pPr>
              <a:defRPr/>
            </a:lvl1pPr>
          </a:lstStyle>
          <a:p>
            <a:r>
              <a:rPr lang="sv-SE" dirty="0"/>
              <a:t>Rubrik</a:t>
            </a:r>
          </a:p>
        </p:txBody>
      </p:sp>
      <p:sp>
        <p:nvSpPr>
          <p:cNvPr id="18" name="Platshållare för text 8"/>
          <p:cNvSpPr>
            <a:spLocks noGrp="1"/>
          </p:cNvSpPr>
          <p:nvPr>
            <p:ph type="body" sz="quarter" idx="14" hasCustomPrompt="1"/>
          </p:nvPr>
        </p:nvSpPr>
        <p:spPr>
          <a:xfrm>
            <a:off x="1839914" y="2825750"/>
            <a:ext cx="4832350" cy="27320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 12"/>
          <p:cNvSpPr>
            <a:spLocks noGrp="1"/>
          </p:cNvSpPr>
          <p:nvPr>
            <p:ph type="pic" sz="quarter" idx="15" hasCustomPrompt="1"/>
          </p:nvPr>
        </p:nvSpPr>
        <p:spPr bwMode="auto">
          <a:xfrm>
            <a:off x="7053263" y="0"/>
            <a:ext cx="5138737" cy="6858000"/>
          </a:xfrm>
        </p:spPr>
        <p:txBody>
          <a:bodyPr tIns="1404000"/>
          <a:lstStyle>
            <a:lvl1pPr marL="0" indent="0" algn="ctr">
              <a:buFontTx/>
              <a:buNone/>
              <a:defRPr/>
            </a:lvl1pPr>
          </a:lstStyle>
          <a:p>
            <a:r>
              <a:rPr lang="sv-SE" dirty="0"/>
              <a:t>Klicka på ikonen för att lägga till en bild.</a:t>
            </a:r>
            <a:br>
              <a:rPr lang="sv-SE" dirty="0"/>
            </a:br>
            <a:r>
              <a:rPr lang="sv-SE" dirty="0"/>
              <a:t>Bildproportioner 539px * 720px vid 72ppi.</a:t>
            </a:r>
            <a:br>
              <a:rPr lang="sv-SE" dirty="0"/>
            </a:br>
            <a:endParaRPr lang="sv-SE" dirty="0"/>
          </a:p>
        </p:txBody>
      </p:sp>
      <p:sp>
        <p:nvSpPr>
          <p:cNvPr id="5" name="Platshållare för datum 4">
            <a:extLst>
              <a:ext uri="{FF2B5EF4-FFF2-40B4-BE49-F238E27FC236}">
                <a16:creationId xmlns:a16="http://schemas.microsoft.com/office/drawing/2014/main" id="{068D4A83-B3A9-47F9-AEC8-0F26771B20E3}"/>
              </a:ext>
            </a:extLst>
          </p:cNvPr>
          <p:cNvSpPr>
            <a:spLocks noGrp="1"/>
          </p:cNvSpPr>
          <p:nvPr>
            <p:ph type="dt" sz="half" idx="16"/>
          </p:nvPr>
        </p:nvSpPr>
        <p:spPr/>
        <p:txBody>
          <a:bodyPr/>
          <a:lstStyle/>
          <a:p>
            <a:fld id="{DD6FA40D-1A6B-47F3-AD8F-738E56F60A5B}" type="datetime1">
              <a:rPr lang="sv-SE" smtClean="0"/>
              <a:t>2019-08-26</a:t>
            </a:fld>
            <a:endParaRPr lang="sv-SE" dirty="0"/>
          </a:p>
        </p:txBody>
      </p:sp>
      <p:sp>
        <p:nvSpPr>
          <p:cNvPr id="6" name="Platshållare för sidfot 5">
            <a:extLst>
              <a:ext uri="{FF2B5EF4-FFF2-40B4-BE49-F238E27FC236}">
                <a16:creationId xmlns:a16="http://schemas.microsoft.com/office/drawing/2014/main" id="{85E2E8D8-208D-4501-A386-DA031D53F6AD}"/>
              </a:ext>
            </a:extLst>
          </p:cNvPr>
          <p:cNvSpPr>
            <a:spLocks noGrp="1"/>
          </p:cNvSpPr>
          <p:nvPr>
            <p:ph type="ftr" sz="quarter" idx="17"/>
          </p:nvPr>
        </p:nvSpPr>
        <p:spPr>
          <a:xfrm>
            <a:off x="4038600" y="6117397"/>
            <a:ext cx="3014663" cy="360000"/>
          </a:xfrm>
        </p:spPr>
        <p:txBody>
          <a:bodyPr/>
          <a:lstStyle/>
          <a:p>
            <a:endParaRPr lang="sv-SE" dirty="0"/>
          </a:p>
        </p:txBody>
      </p:sp>
      <p:sp>
        <p:nvSpPr>
          <p:cNvPr id="7" name="Platshållare för bildnummer 6">
            <a:extLst>
              <a:ext uri="{FF2B5EF4-FFF2-40B4-BE49-F238E27FC236}">
                <a16:creationId xmlns:a16="http://schemas.microsoft.com/office/drawing/2014/main" id="{16747845-D6D0-4EDC-ACA9-1F8597A93EA4}"/>
              </a:ext>
            </a:extLst>
          </p:cNvPr>
          <p:cNvSpPr>
            <a:spLocks noGrp="1"/>
          </p:cNvSpPr>
          <p:nvPr>
            <p:ph type="sldNum" sz="quarter" idx="18"/>
          </p:nvPr>
        </p:nvSpPr>
        <p:spPr/>
        <p:txBody>
          <a:bodyPr/>
          <a:lstStyle/>
          <a:p>
            <a:fld id="{5BC4F65D-E8CF-43F4-9BF9-C68DC7E86418}" type="slidenum">
              <a:rPr lang="sv-SE" smtClean="0"/>
              <a:pPr/>
              <a:t>‹#›</a:t>
            </a:fld>
            <a:endParaRPr lang="sv-SE" dirty="0"/>
          </a:p>
        </p:txBody>
      </p:sp>
    </p:spTree>
    <p:extLst>
      <p:ext uri="{BB962C8B-B14F-4D97-AF65-F5344CB8AC3E}">
        <p14:creationId xmlns:p14="http://schemas.microsoft.com/office/powerpoint/2010/main" val="137666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ch två punktlistor">
    <p:bg bwMode="ltGray">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0EFA4F-FB2C-48AE-BB85-8F87036CFC65}"/>
              </a:ext>
            </a:extLst>
          </p:cNvPr>
          <p:cNvSpPr>
            <a:spLocks noGrp="1"/>
          </p:cNvSpPr>
          <p:nvPr>
            <p:ph type="title" hasCustomPrompt="1"/>
          </p:nvPr>
        </p:nvSpPr>
        <p:spPr>
          <a:xfrm>
            <a:off x="1844766" y="809450"/>
            <a:ext cx="8515350" cy="1049829"/>
          </a:xfrm>
          <a:prstGeom prst="rect">
            <a:avLst/>
          </a:prstGeom>
        </p:spPr>
        <p:txBody>
          <a:bodyPr anchor="b"/>
          <a:lstStyle>
            <a:lvl1pPr>
              <a:defRPr/>
            </a:lvl1pPr>
          </a:lstStyle>
          <a:p>
            <a:r>
              <a:rPr lang="sv-SE" dirty="0"/>
              <a:t>Rubrik</a:t>
            </a:r>
          </a:p>
        </p:txBody>
      </p:sp>
      <p:sp>
        <p:nvSpPr>
          <p:cNvPr id="10" name="Platshållare för text 8"/>
          <p:cNvSpPr>
            <a:spLocks noGrp="1"/>
          </p:cNvSpPr>
          <p:nvPr>
            <p:ph type="body" sz="quarter" idx="14" hasCustomPrompt="1"/>
          </p:nvPr>
        </p:nvSpPr>
        <p:spPr>
          <a:xfrm>
            <a:off x="1839913" y="2825750"/>
            <a:ext cx="3974400" cy="27320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datum 5">
            <a:extLst>
              <a:ext uri="{FF2B5EF4-FFF2-40B4-BE49-F238E27FC236}">
                <a16:creationId xmlns:a16="http://schemas.microsoft.com/office/drawing/2014/main" id="{26779037-C2D2-4DF5-91AF-9A4CE1A5A56C}"/>
              </a:ext>
            </a:extLst>
          </p:cNvPr>
          <p:cNvSpPr>
            <a:spLocks noGrp="1"/>
          </p:cNvSpPr>
          <p:nvPr>
            <p:ph type="dt" sz="half" idx="15"/>
          </p:nvPr>
        </p:nvSpPr>
        <p:spPr/>
        <p:txBody>
          <a:bodyPr/>
          <a:lstStyle/>
          <a:p>
            <a:fld id="{DD6FA40D-1A6B-47F3-AD8F-738E56F60A5B}" type="datetime1">
              <a:rPr lang="sv-SE" smtClean="0"/>
              <a:t>2019-08-26</a:t>
            </a:fld>
            <a:endParaRPr lang="sv-SE" dirty="0"/>
          </a:p>
        </p:txBody>
      </p:sp>
      <p:sp>
        <p:nvSpPr>
          <p:cNvPr id="7" name="Platshållare för sidfot 6">
            <a:extLst>
              <a:ext uri="{FF2B5EF4-FFF2-40B4-BE49-F238E27FC236}">
                <a16:creationId xmlns:a16="http://schemas.microsoft.com/office/drawing/2014/main" id="{52183EE6-945B-4E79-ABF4-2C17BF3A08A8}"/>
              </a:ext>
            </a:extLst>
          </p:cNvPr>
          <p:cNvSpPr>
            <a:spLocks noGrp="1"/>
          </p:cNvSpPr>
          <p:nvPr>
            <p:ph type="ftr" sz="quarter" idx="16"/>
          </p:nvPr>
        </p:nvSpPr>
        <p:spPr/>
        <p:txBody>
          <a:bodyPr/>
          <a:lstStyle/>
          <a:p>
            <a:endParaRPr lang="sv-SE" dirty="0"/>
          </a:p>
        </p:txBody>
      </p:sp>
      <p:sp>
        <p:nvSpPr>
          <p:cNvPr id="8" name="Platshållare för bildnummer 7">
            <a:extLst>
              <a:ext uri="{FF2B5EF4-FFF2-40B4-BE49-F238E27FC236}">
                <a16:creationId xmlns:a16="http://schemas.microsoft.com/office/drawing/2014/main" id="{1763CB3D-0647-4029-9CA9-1385320B1A01}"/>
              </a:ext>
            </a:extLst>
          </p:cNvPr>
          <p:cNvSpPr>
            <a:spLocks noGrp="1"/>
          </p:cNvSpPr>
          <p:nvPr>
            <p:ph type="sldNum" sz="quarter" idx="17"/>
          </p:nvPr>
        </p:nvSpPr>
        <p:spPr/>
        <p:txBody>
          <a:bodyPr/>
          <a:lstStyle/>
          <a:p>
            <a:fld id="{5BC4F65D-E8CF-43F4-9BF9-C68DC7E86418}" type="slidenum">
              <a:rPr lang="sv-SE" smtClean="0"/>
              <a:pPr/>
              <a:t>‹#›</a:t>
            </a:fld>
            <a:endParaRPr lang="sv-SE" dirty="0"/>
          </a:p>
        </p:txBody>
      </p:sp>
      <p:sp>
        <p:nvSpPr>
          <p:cNvPr id="9" name="Platshållare för text 8">
            <a:extLst>
              <a:ext uri="{FF2B5EF4-FFF2-40B4-BE49-F238E27FC236}">
                <a16:creationId xmlns:a16="http://schemas.microsoft.com/office/drawing/2014/main" id="{EF08AAD5-ECE8-4F0F-8C4D-8A72E807E265}"/>
              </a:ext>
            </a:extLst>
          </p:cNvPr>
          <p:cNvSpPr>
            <a:spLocks noGrp="1"/>
          </p:cNvSpPr>
          <p:nvPr>
            <p:ph type="body" sz="quarter" idx="18" hasCustomPrompt="1"/>
          </p:nvPr>
        </p:nvSpPr>
        <p:spPr>
          <a:xfrm>
            <a:off x="6395272" y="2825750"/>
            <a:ext cx="3974400" cy="27320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87974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och punktlista">
    <p:bg bwMode="ltGray">
      <p:bgRef idx="1001">
        <a:schemeClr val="bg1"/>
      </p:bgRef>
    </p:bg>
    <p:spTree>
      <p:nvGrpSpPr>
        <p:cNvPr id="1" name=""/>
        <p:cNvGrpSpPr/>
        <p:nvPr/>
      </p:nvGrpSpPr>
      <p:grpSpPr>
        <a:xfrm>
          <a:off x="0" y="0"/>
          <a:ext cx="0" cy="0"/>
          <a:chOff x="0" y="0"/>
          <a:chExt cx="0" cy="0"/>
        </a:xfrm>
      </p:grpSpPr>
      <p:sp>
        <p:nvSpPr>
          <p:cNvPr id="10" name="Platshållare för text 8"/>
          <p:cNvSpPr>
            <a:spLocks noGrp="1"/>
          </p:cNvSpPr>
          <p:nvPr>
            <p:ph type="body" sz="quarter" idx="14" hasCustomPrompt="1"/>
          </p:nvPr>
        </p:nvSpPr>
        <p:spPr>
          <a:xfrm>
            <a:off x="1839913" y="2825750"/>
            <a:ext cx="8526462" cy="27320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datum 5">
            <a:extLst>
              <a:ext uri="{FF2B5EF4-FFF2-40B4-BE49-F238E27FC236}">
                <a16:creationId xmlns:a16="http://schemas.microsoft.com/office/drawing/2014/main" id="{26779037-C2D2-4DF5-91AF-9A4CE1A5A56C}"/>
              </a:ext>
            </a:extLst>
          </p:cNvPr>
          <p:cNvSpPr>
            <a:spLocks noGrp="1"/>
          </p:cNvSpPr>
          <p:nvPr>
            <p:ph type="dt" sz="half" idx="15"/>
          </p:nvPr>
        </p:nvSpPr>
        <p:spPr/>
        <p:txBody>
          <a:bodyPr/>
          <a:lstStyle/>
          <a:p>
            <a:fld id="{DD6FA40D-1A6B-47F3-AD8F-738E56F60A5B}" type="datetime1">
              <a:rPr lang="sv-SE" smtClean="0"/>
              <a:t>2019-08-26</a:t>
            </a:fld>
            <a:endParaRPr lang="sv-SE" dirty="0"/>
          </a:p>
        </p:txBody>
      </p:sp>
      <p:sp>
        <p:nvSpPr>
          <p:cNvPr id="7" name="Platshållare för sidfot 6">
            <a:extLst>
              <a:ext uri="{FF2B5EF4-FFF2-40B4-BE49-F238E27FC236}">
                <a16:creationId xmlns:a16="http://schemas.microsoft.com/office/drawing/2014/main" id="{52183EE6-945B-4E79-ABF4-2C17BF3A08A8}"/>
              </a:ext>
            </a:extLst>
          </p:cNvPr>
          <p:cNvSpPr>
            <a:spLocks noGrp="1"/>
          </p:cNvSpPr>
          <p:nvPr>
            <p:ph type="ftr" sz="quarter" idx="16"/>
          </p:nvPr>
        </p:nvSpPr>
        <p:spPr/>
        <p:txBody>
          <a:bodyPr/>
          <a:lstStyle/>
          <a:p>
            <a:endParaRPr lang="sv-SE" dirty="0"/>
          </a:p>
        </p:txBody>
      </p:sp>
      <p:sp>
        <p:nvSpPr>
          <p:cNvPr id="8" name="Platshållare för bildnummer 7">
            <a:extLst>
              <a:ext uri="{FF2B5EF4-FFF2-40B4-BE49-F238E27FC236}">
                <a16:creationId xmlns:a16="http://schemas.microsoft.com/office/drawing/2014/main" id="{1763CB3D-0647-4029-9CA9-1385320B1A01}"/>
              </a:ext>
            </a:extLst>
          </p:cNvPr>
          <p:cNvSpPr>
            <a:spLocks noGrp="1"/>
          </p:cNvSpPr>
          <p:nvPr>
            <p:ph type="sldNum" sz="quarter" idx="17"/>
          </p:nvPr>
        </p:nvSpPr>
        <p:spPr/>
        <p:txBody>
          <a:bodyPr/>
          <a:lstStyle/>
          <a:p>
            <a:fld id="{5BC4F65D-E8CF-43F4-9BF9-C68DC7E86418}" type="slidenum">
              <a:rPr lang="sv-SE" smtClean="0"/>
              <a:pPr/>
              <a:t>‹#›</a:t>
            </a:fld>
            <a:endParaRPr lang="sv-SE" dirty="0"/>
          </a:p>
        </p:txBody>
      </p:sp>
      <p:sp>
        <p:nvSpPr>
          <p:cNvPr id="9" name="Rubrik 1">
            <a:extLst>
              <a:ext uri="{FF2B5EF4-FFF2-40B4-BE49-F238E27FC236}">
                <a16:creationId xmlns:a16="http://schemas.microsoft.com/office/drawing/2014/main" id="{6D7113AC-1BDB-405C-A114-68973313806A}"/>
              </a:ext>
            </a:extLst>
          </p:cNvPr>
          <p:cNvSpPr>
            <a:spLocks noGrp="1"/>
          </p:cNvSpPr>
          <p:nvPr>
            <p:ph type="title" hasCustomPrompt="1"/>
          </p:nvPr>
        </p:nvSpPr>
        <p:spPr>
          <a:xfrm>
            <a:off x="1844766" y="809450"/>
            <a:ext cx="8515350" cy="1049829"/>
          </a:xfrm>
          <a:prstGeom prst="rect">
            <a:avLst/>
          </a:prstGeom>
        </p:spPr>
        <p:txBody>
          <a:bodyPr anchor="b"/>
          <a:lstStyle>
            <a:lvl1pPr>
              <a:defRPr/>
            </a:lvl1pPr>
          </a:lstStyle>
          <a:p>
            <a:r>
              <a:rPr lang="sv-SE" dirty="0"/>
              <a:t>Rubrik</a:t>
            </a:r>
          </a:p>
        </p:txBody>
      </p:sp>
    </p:spTree>
    <p:extLst>
      <p:ext uri="{BB962C8B-B14F-4D97-AF65-F5344CB8AC3E}">
        <p14:creationId xmlns:p14="http://schemas.microsoft.com/office/powerpoint/2010/main" val="134853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F6AAC83-756F-4E9F-ABEE-10548486AECD}"/>
              </a:ext>
            </a:extLst>
          </p:cNvPr>
          <p:cNvSpPr/>
          <p:nvPr userDrawn="1"/>
        </p:nvSpPr>
        <p:spPr>
          <a:xfrm>
            <a:off x="0" y="0"/>
            <a:ext cx="12192000" cy="38001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088E9E2C-577B-432F-A39B-7431CA615A7D}"/>
              </a:ext>
            </a:extLst>
          </p:cNvPr>
          <p:cNvSpPr>
            <a:spLocks noGrp="1"/>
          </p:cNvSpPr>
          <p:nvPr>
            <p:ph type="title"/>
          </p:nvPr>
        </p:nvSpPr>
        <p:spPr>
          <a:xfrm>
            <a:off x="612569" y="724945"/>
            <a:ext cx="10515600" cy="546902"/>
          </a:xfrm>
          <a:prstGeom prst="rect">
            <a:avLst/>
          </a:prstGeom>
        </p:spPr>
        <p:txBody>
          <a:bodyPr vert="horz" lIns="0" tIns="0" rIns="0" bIns="0" rtlCol="0" anchor="t" anchorCtr="0">
            <a:noAutofit/>
          </a:bodyPr>
          <a:lstStyle/>
          <a:p>
            <a:r>
              <a:rPr lang="sv-SE"/>
              <a:t>rubrik</a:t>
            </a:r>
          </a:p>
        </p:txBody>
      </p:sp>
      <p:sp>
        <p:nvSpPr>
          <p:cNvPr id="3" name="Platshållare för text 2">
            <a:extLst>
              <a:ext uri="{FF2B5EF4-FFF2-40B4-BE49-F238E27FC236}">
                <a16:creationId xmlns:a16="http://schemas.microsoft.com/office/drawing/2014/main" id="{988AE464-3617-4F3D-ABAD-7C09B2F2D79F}"/>
              </a:ext>
            </a:extLst>
          </p:cNvPr>
          <p:cNvSpPr>
            <a:spLocks noGrp="1"/>
          </p:cNvSpPr>
          <p:nvPr>
            <p:ph type="body" idx="1"/>
          </p:nvPr>
        </p:nvSpPr>
        <p:spPr>
          <a:xfrm>
            <a:off x="612569" y="1437300"/>
            <a:ext cx="10515600" cy="4351338"/>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FF203738-3B75-41B8-9FD6-6DBACEFB51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Tree>
    <p:extLst>
      <p:ext uri="{BB962C8B-B14F-4D97-AF65-F5344CB8AC3E}">
        <p14:creationId xmlns:p14="http://schemas.microsoft.com/office/powerpoint/2010/main" val="8014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8/26/2019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78824139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eurostat/data/databas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ggim.un.org/meetings/GGIM-committee/9th-Session/documents/Fundamental_Data_Publication.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spatineo" TargetMode="External"/><Relationship Id="rId7" Type="http://schemas.openxmlformats.org/officeDocument/2006/relationships/hyperlink" Target="http://giskvalitet.se/" TargetMode="External"/><Relationship Id="rId2" Type="http://schemas.openxmlformats.org/officeDocument/2006/relationships/image" Target="../media/image35.jpg"/><Relationship Id="rId1" Type="http://schemas.openxmlformats.org/officeDocument/2006/relationships/slideLayout" Target="../slideLayouts/slideLayout22.xml"/><Relationship Id="rId6" Type="http://schemas.openxmlformats.org/officeDocument/2006/relationships/hyperlink" Target="http://www.spatineo.com/" TargetMode="External"/><Relationship Id="rId5" Type="http://schemas.openxmlformats.org/officeDocument/2006/relationships/hyperlink" Target="https://www.linkedin.com/company/spatineo-inc" TargetMode="External"/><Relationship Id="rId4" Type="http://schemas.openxmlformats.org/officeDocument/2006/relationships/hyperlink" Target="https://www.facebook.com/spatineo"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spatineo.com/" TargetMode="Externa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hyperlink" Target="http://giskvalitet.s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spatineo.com/the-economic-value-of-spatially-enabled-services-in-finland-and-geospatial-platform/" TargetMode="External"/><Relationship Id="rId2" Type="http://schemas.openxmlformats.org/officeDocument/2006/relationships/hyperlink" Target="https://www.spatineo.com/ekonomisk-nytta-av-anvandningen-av-geodata-i-samhallsbyggnadsprocessen-i-sverige/"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hyperlink" Target="http://www.sjofartsverket.se/" TargetMode="External"/><Relationship Id="rId13" Type="http://schemas.openxmlformats.org/officeDocument/2006/relationships/hyperlink" Target="http://www.slu.se/" TargetMode="External"/><Relationship Id="rId18" Type="http://schemas.openxmlformats.org/officeDocument/2006/relationships/hyperlink" Target="http://bolagsverket.se/" TargetMode="External"/><Relationship Id="rId3" Type="http://schemas.openxmlformats.org/officeDocument/2006/relationships/hyperlink" Target="https://www.havochvatten.se/" TargetMode="External"/><Relationship Id="rId7" Type="http://schemas.openxmlformats.org/officeDocument/2006/relationships/hyperlink" Target="http://www.naturvardsverket.se/" TargetMode="External"/><Relationship Id="rId12" Type="http://schemas.openxmlformats.org/officeDocument/2006/relationships/hyperlink" Target="https://skl.se/" TargetMode="External"/><Relationship Id="rId17" Type="http://schemas.openxmlformats.org/officeDocument/2006/relationships/hyperlink" Target="transportstyrelsen.se" TargetMode="External"/><Relationship Id="rId2" Type="http://schemas.openxmlformats.org/officeDocument/2006/relationships/hyperlink" Target="https://boverket.se/" TargetMode="External"/><Relationship Id="rId16" Type="http://schemas.openxmlformats.org/officeDocument/2006/relationships/hyperlink" Target="https://www.transportstyrelsen.se/sv/vagtrafik/" TargetMode="External"/><Relationship Id="rId20" Type="http://schemas.openxmlformats.org/officeDocument/2006/relationships/hyperlink" Target="http://rymdstyrelsen.se/" TargetMode="External"/><Relationship Id="rId1" Type="http://schemas.openxmlformats.org/officeDocument/2006/relationships/slideLayout" Target="../slideLayouts/slideLayout13.xml"/><Relationship Id="rId6" Type="http://schemas.openxmlformats.org/officeDocument/2006/relationships/hyperlink" Target="https://www.msb.se/" TargetMode="External"/><Relationship Id="rId11" Type="http://schemas.openxmlformats.org/officeDocument/2006/relationships/hyperlink" Target="http://www.sgu.se/" TargetMode="External"/><Relationship Id="rId5" Type="http://schemas.openxmlformats.org/officeDocument/2006/relationships/hyperlink" Target="http://www.lansstyrelsen.se/varmland/Sv/Pages/default.aspx" TargetMode="External"/><Relationship Id="rId15" Type="http://schemas.openxmlformats.org/officeDocument/2006/relationships/hyperlink" Target="http://www.trafikverket.se/" TargetMode="External"/><Relationship Id="rId10" Type="http://schemas.openxmlformats.org/officeDocument/2006/relationships/hyperlink" Target="http://www.scb.se/" TargetMode="External"/><Relationship Id="rId19" Type="http://schemas.openxmlformats.org/officeDocument/2006/relationships/hyperlink" Target="http://www.swedgeo.se/" TargetMode="External"/><Relationship Id="rId4" Type="http://schemas.openxmlformats.org/officeDocument/2006/relationships/hyperlink" Target="http://malmo.se/" TargetMode="External"/><Relationship Id="rId9" Type="http://schemas.openxmlformats.org/officeDocument/2006/relationships/hyperlink" Target="http://www.skogsstyrelsen.se/" TargetMode="External"/><Relationship Id="rId14" Type="http://schemas.openxmlformats.org/officeDocument/2006/relationships/hyperlink" Target="http://www.smhi.se/#geonameid=267373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helena.ringmar@giskvalitet.se" TargetMode="External"/><Relationship Id="rId1" Type="http://schemas.openxmlformats.org/officeDocument/2006/relationships/slideLayout" Target="../slideLayouts/slideLayout13.xml"/><Relationship Id="rId4" Type="http://schemas.openxmlformats.org/officeDocument/2006/relationships/hyperlink" Target="https://pixabay.com/de/blumen-blume-rosa-blume-kreativ-1237897/"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linkedin.com/company/spatineo-inc" TargetMode="External"/><Relationship Id="rId3" Type="http://schemas.openxmlformats.org/officeDocument/2006/relationships/hyperlink" Target="http://www.spatineo.com/" TargetMode="External"/><Relationship Id="rId7" Type="http://schemas.openxmlformats.org/officeDocument/2006/relationships/hyperlink" Target="https://www.facebook.com/spatineo" TargetMode="External"/><Relationship Id="rId2" Type="http://schemas.openxmlformats.org/officeDocument/2006/relationships/image" Target="../media/image48.jpg"/><Relationship Id="rId1" Type="http://schemas.openxmlformats.org/officeDocument/2006/relationships/slideLayout" Target="../slideLayouts/slideLayout22.xml"/><Relationship Id="rId6" Type="http://schemas.openxmlformats.org/officeDocument/2006/relationships/hyperlink" Target="https://twitter.com/spatineo" TargetMode="External"/><Relationship Id="rId5" Type="http://schemas.openxmlformats.org/officeDocument/2006/relationships/image" Target="../media/image4.png"/><Relationship Id="rId4" Type="http://schemas.openxmlformats.org/officeDocument/2006/relationships/hyperlink" Target="http://giskvalitet.se/" TargetMode="External"/><Relationship Id="rId9"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586929-F4EF-497E-961B-B57D44A8FEC5}"/>
              </a:ext>
            </a:extLst>
          </p:cNvPr>
          <p:cNvSpPr>
            <a:spLocks noGrp="1"/>
          </p:cNvSpPr>
          <p:nvPr>
            <p:ph type="ctrTitle"/>
          </p:nvPr>
        </p:nvSpPr>
        <p:spPr/>
        <p:txBody>
          <a:bodyPr/>
          <a:lstStyle/>
          <a:p>
            <a:r>
              <a:rPr lang="sv-SE" sz="6000" dirty="0"/>
              <a:t>Särskilt värdefulla data</a:t>
            </a:r>
          </a:p>
        </p:txBody>
      </p:sp>
      <p:sp>
        <p:nvSpPr>
          <p:cNvPr id="3" name="Underrubrik 2">
            <a:extLst>
              <a:ext uri="{FF2B5EF4-FFF2-40B4-BE49-F238E27FC236}">
                <a16:creationId xmlns:a16="http://schemas.microsoft.com/office/drawing/2014/main" id="{BF1BAFD3-9F3E-42C9-AE8E-33EA4D62BEA1}"/>
              </a:ext>
            </a:extLst>
          </p:cNvPr>
          <p:cNvSpPr>
            <a:spLocks noGrp="1"/>
          </p:cNvSpPr>
          <p:nvPr>
            <p:ph type="subTitle" idx="1"/>
          </p:nvPr>
        </p:nvSpPr>
        <p:spPr/>
        <p:txBody>
          <a:bodyPr/>
          <a:lstStyle/>
          <a:p>
            <a:r>
              <a:rPr lang="sv-SE" dirty="0"/>
              <a:t>Workshop med berörda aktörer 190822</a:t>
            </a:r>
          </a:p>
        </p:txBody>
      </p:sp>
      <p:pic>
        <p:nvPicPr>
          <p:cNvPr id="4" name="Bildobjekt 3">
            <a:extLst>
              <a:ext uri="{FF2B5EF4-FFF2-40B4-BE49-F238E27FC236}">
                <a16:creationId xmlns:a16="http://schemas.microsoft.com/office/drawing/2014/main" id="{AE716652-90DD-404E-9D2D-1FA6587B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823" y="1092532"/>
            <a:ext cx="1857704" cy="1857704"/>
          </a:xfrm>
          <a:prstGeom prst="rect">
            <a:avLst/>
          </a:prstGeom>
        </p:spPr>
      </p:pic>
    </p:spTree>
    <p:extLst>
      <p:ext uri="{BB962C8B-B14F-4D97-AF65-F5344CB8AC3E}">
        <p14:creationId xmlns:p14="http://schemas.microsoft.com/office/powerpoint/2010/main" val="20941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388444A-4C18-4F2E-BBCB-D43BC2928AA4}"/>
              </a:ext>
            </a:extLst>
          </p:cNvPr>
          <p:cNvSpPr>
            <a:spLocks noGrp="1"/>
          </p:cNvSpPr>
          <p:nvPr>
            <p:ph idx="1"/>
          </p:nvPr>
        </p:nvSpPr>
        <p:spPr>
          <a:xfrm>
            <a:off x="775750" y="1632064"/>
            <a:ext cx="13458410" cy="4672703"/>
          </a:xfrm>
        </p:spPr>
        <p:txBody>
          <a:bodyPr/>
          <a:lstStyle/>
          <a:p>
            <a:r>
              <a:rPr lang="sv-SE" sz="2400" dirty="0"/>
              <a:t>Direktiv 2003/98/EG om vidareutnyttjande av information från den offentliga sektorn.</a:t>
            </a:r>
          </a:p>
          <a:p>
            <a:r>
              <a:rPr lang="sv-SE" sz="2400" dirty="0"/>
              <a:t>Lag (2010:566) om vidareutnyttjande av handlingar från den offentliga förvaltningen (PSI-lagen).</a:t>
            </a:r>
          </a:p>
          <a:p>
            <a:r>
              <a:rPr lang="sv-SE" sz="2400" dirty="0"/>
              <a:t>Direktiv 2013/37/EU om ändring av direktiv om vidareutnyttjande av information från den offentliga sektorn.</a:t>
            </a:r>
          </a:p>
          <a:p>
            <a:r>
              <a:rPr lang="sv-SE" sz="2400" dirty="0"/>
              <a:t>Prop. 2014/15:79 med förslag till lag om ändring i lagen (2010:566) om vidareutnyttjande av handlingar från den offentliga förvaltningen.</a:t>
            </a:r>
          </a:p>
          <a:p>
            <a:r>
              <a:rPr lang="sv-SE" sz="2400" dirty="0"/>
              <a:t>Ändringar i PSI-lagen trädde i kraft den 1 juli 2015.</a:t>
            </a:r>
          </a:p>
          <a:p>
            <a:pPr marL="0" indent="0">
              <a:buNone/>
            </a:pPr>
            <a:endParaRPr lang="sv-SE" sz="2400" dirty="0"/>
          </a:p>
          <a:p>
            <a:pPr marL="0" indent="0">
              <a:buNone/>
            </a:pPr>
            <a:endParaRPr lang="sv-SE" sz="2400" dirty="0"/>
          </a:p>
        </p:txBody>
      </p:sp>
      <p:sp>
        <p:nvSpPr>
          <p:cNvPr id="3" name="Rubrik 2">
            <a:extLst>
              <a:ext uri="{FF2B5EF4-FFF2-40B4-BE49-F238E27FC236}">
                <a16:creationId xmlns:a16="http://schemas.microsoft.com/office/drawing/2014/main" id="{37AF7495-198C-4839-8D28-06A14A420EFB}"/>
              </a:ext>
            </a:extLst>
          </p:cNvPr>
          <p:cNvSpPr>
            <a:spLocks noGrp="1"/>
          </p:cNvSpPr>
          <p:nvPr>
            <p:ph type="title"/>
          </p:nvPr>
        </p:nvSpPr>
        <p:spPr>
          <a:xfrm>
            <a:off x="622800" y="360001"/>
            <a:ext cx="10944804" cy="1087800"/>
          </a:xfrm>
        </p:spPr>
        <p:txBody>
          <a:bodyPr/>
          <a:lstStyle/>
          <a:p>
            <a:r>
              <a:rPr lang="sv-SE" sz="3200" dirty="0"/>
              <a:t>PSI-direktivet – lite historik</a:t>
            </a:r>
          </a:p>
        </p:txBody>
      </p:sp>
      <p:sp>
        <p:nvSpPr>
          <p:cNvPr id="4" name="Platshållare för sidfot 3">
            <a:extLst>
              <a:ext uri="{FF2B5EF4-FFF2-40B4-BE49-F238E27FC236}">
                <a16:creationId xmlns:a16="http://schemas.microsoft.com/office/drawing/2014/main" id="{330E5F5C-EC83-4C9D-A175-5E353B578B6A}"/>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E52CDA87-7C42-43E0-A500-12346A6ED9CD}"/>
              </a:ext>
            </a:extLst>
          </p:cNvPr>
          <p:cNvSpPr>
            <a:spLocks noGrp="1"/>
          </p:cNvSpPr>
          <p:nvPr>
            <p:ph type="sldNum" sz="quarter" idx="12"/>
          </p:nvPr>
        </p:nvSpPr>
        <p:spPr/>
        <p:txBody>
          <a:bodyPr/>
          <a:lstStyle/>
          <a:p>
            <a:fld id="{9C3D4D15-3887-47F3-AC8F-B99C7C44B5C5}" type="slidenum">
              <a:rPr lang="sv-SE" smtClean="0"/>
              <a:pPr/>
              <a:t>10</a:t>
            </a:fld>
            <a:endParaRPr lang="sv-SE" dirty="0"/>
          </a:p>
        </p:txBody>
      </p:sp>
    </p:spTree>
    <p:extLst>
      <p:ext uri="{BB962C8B-B14F-4D97-AF65-F5344CB8AC3E}">
        <p14:creationId xmlns:p14="http://schemas.microsoft.com/office/powerpoint/2010/main" val="252524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388444A-4C18-4F2E-BBCB-D43BC2928AA4}"/>
              </a:ext>
            </a:extLst>
          </p:cNvPr>
          <p:cNvSpPr>
            <a:spLocks noGrp="1"/>
          </p:cNvSpPr>
          <p:nvPr>
            <p:ph idx="1"/>
          </p:nvPr>
        </p:nvSpPr>
        <p:spPr>
          <a:xfrm>
            <a:off x="775750" y="1632064"/>
            <a:ext cx="13458410" cy="4672703"/>
          </a:xfrm>
        </p:spPr>
        <p:txBody>
          <a:bodyPr/>
          <a:lstStyle/>
          <a:p>
            <a:r>
              <a:rPr lang="sv-SE" sz="2400" dirty="0"/>
              <a:t>Syftet är bl.a. att anpassa direktivet till den digitala utvecklingen, främja digital innovation och bidra till att stärka EU:s dataekonomi.</a:t>
            </a:r>
          </a:p>
          <a:p>
            <a:endParaRPr lang="sv-SE" sz="2400" dirty="0"/>
          </a:p>
          <a:p>
            <a:r>
              <a:rPr lang="sv-SE" sz="2400" dirty="0"/>
              <a:t>Förslaget grundas på en studie som kommissionen låtit genomföra för att undersöka dels hur direktivet fungerar, dels vilka ytterligare åtgärder som behövs för att uppnå direktivets syfte (översyn av direktivet enligt art. 13).</a:t>
            </a:r>
          </a:p>
          <a:p>
            <a:pPr marL="0" indent="0">
              <a:buNone/>
            </a:pPr>
            <a:endParaRPr lang="sv-SE" sz="2400" dirty="0"/>
          </a:p>
        </p:txBody>
      </p:sp>
      <p:sp>
        <p:nvSpPr>
          <p:cNvPr id="3" name="Rubrik 2">
            <a:extLst>
              <a:ext uri="{FF2B5EF4-FFF2-40B4-BE49-F238E27FC236}">
                <a16:creationId xmlns:a16="http://schemas.microsoft.com/office/drawing/2014/main" id="{37AF7495-198C-4839-8D28-06A14A420EFB}"/>
              </a:ext>
            </a:extLst>
          </p:cNvPr>
          <p:cNvSpPr>
            <a:spLocks noGrp="1"/>
          </p:cNvSpPr>
          <p:nvPr>
            <p:ph type="title"/>
          </p:nvPr>
        </p:nvSpPr>
        <p:spPr>
          <a:xfrm>
            <a:off x="622800" y="360001"/>
            <a:ext cx="10944804" cy="1087800"/>
          </a:xfrm>
        </p:spPr>
        <p:txBody>
          <a:bodyPr/>
          <a:lstStyle/>
          <a:p>
            <a:r>
              <a:rPr lang="sv-SE" sz="3200" dirty="0"/>
              <a:t>Varför en omarbetning av PSI-direktivet?</a:t>
            </a:r>
          </a:p>
        </p:txBody>
      </p:sp>
      <p:sp>
        <p:nvSpPr>
          <p:cNvPr id="4" name="Platshållare för sidfot 3">
            <a:extLst>
              <a:ext uri="{FF2B5EF4-FFF2-40B4-BE49-F238E27FC236}">
                <a16:creationId xmlns:a16="http://schemas.microsoft.com/office/drawing/2014/main" id="{330E5F5C-EC83-4C9D-A175-5E353B578B6A}"/>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E52CDA87-7C42-43E0-A500-12346A6ED9CD}"/>
              </a:ext>
            </a:extLst>
          </p:cNvPr>
          <p:cNvSpPr>
            <a:spLocks noGrp="1"/>
          </p:cNvSpPr>
          <p:nvPr>
            <p:ph type="sldNum" sz="quarter" idx="12"/>
          </p:nvPr>
        </p:nvSpPr>
        <p:spPr/>
        <p:txBody>
          <a:bodyPr/>
          <a:lstStyle/>
          <a:p>
            <a:fld id="{9C3D4D15-3887-47F3-AC8F-B99C7C44B5C5}" type="slidenum">
              <a:rPr lang="sv-SE" smtClean="0"/>
              <a:pPr/>
              <a:t>11</a:t>
            </a:fld>
            <a:endParaRPr lang="sv-SE" dirty="0"/>
          </a:p>
        </p:txBody>
      </p:sp>
    </p:spTree>
    <p:extLst>
      <p:ext uri="{BB962C8B-B14F-4D97-AF65-F5344CB8AC3E}">
        <p14:creationId xmlns:p14="http://schemas.microsoft.com/office/powerpoint/2010/main" val="418290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1D8BB53-FA9C-4BB9-BF8B-58E5400781A3}"/>
              </a:ext>
            </a:extLst>
          </p:cNvPr>
          <p:cNvSpPr>
            <a:spLocks noGrp="1"/>
          </p:cNvSpPr>
          <p:nvPr>
            <p:ph idx="1"/>
          </p:nvPr>
        </p:nvSpPr>
        <p:spPr/>
        <p:txBody>
          <a:bodyPr/>
          <a:lstStyle/>
          <a:p>
            <a:r>
              <a:rPr lang="sv-SE" sz="2400" dirty="0"/>
              <a:t>Kommissionens förslag COM 2018 (234) om vidareutnyttjande av information från den offentliga sektorn.</a:t>
            </a:r>
          </a:p>
          <a:p>
            <a:r>
              <a:rPr lang="sv-SE" sz="2400" dirty="0"/>
              <a:t>Rådsförhandlingar inleddes i juni 2018 och avslutades i början av 2019.</a:t>
            </a:r>
          </a:p>
          <a:p>
            <a:r>
              <a:rPr lang="sv-SE" sz="2400" dirty="0"/>
              <a:t>Det omarbetade direktivet trädde i kraft den 16(?) juli 2019.</a:t>
            </a:r>
          </a:p>
          <a:p>
            <a:r>
              <a:rPr lang="sv-SE" sz="2400" dirty="0"/>
              <a:t>Medlemsstaterna har två år på sig att genomföra nödvändiga ändringar i nationell rätt.</a:t>
            </a:r>
          </a:p>
        </p:txBody>
      </p:sp>
      <p:sp>
        <p:nvSpPr>
          <p:cNvPr id="3" name="Rubrik 2">
            <a:extLst>
              <a:ext uri="{FF2B5EF4-FFF2-40B4-BE49-F238E27FC236}">
                <a16:creationId xmlns:a16="http://schemas.microsoft.com/office/drawing/2014/main" id="{8CDF2096-631B-4432-9157-FDA9D550FF8C}"/>
              </a:ext>
            </a:extLst>
          </p:cNvPr>
          <p:cNvSpPr>
            <a:spLocks noGrp="1"/>
          </p:cNvSpPr>
          <p:nvPr>
            <p:ph type="title"/>
          </p:nvPr>
        </p:nvSpPr>
        <p:spPr/>
        <p:txBody>
          <a:bodyPr/>
          <a:lstStyle/>
          <a:p>
            <a:r>
              <a:rPr lang="sv-SE" dirty="0"/>
              <a:t>Det omarbetade PSI-direktivet</a:t>
            </a:r>
          </a:p>
        </p:txBody>
      </p:sp>
      <p:sp>
        <p:nvSpPr>
          <p:cNvPr id="4" name="Platshållare för sidfot 3">
            <a:extLst>
              <a:ext uri="{FF2B5EF4-FFF2-40B4-BE49-F238E27FC236}">
                <a16:creationId xmlns:a16="http://schemas.microsoft.com/office/drawing/2014/main" id="{74BB816D-DA47-4568-88C9-1CE8A6903374}"/>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1258A934-047A-4B97-BD49-6E52C1274E08}"/>
              </a:ext>
            </a:extLst>
          </p:cNvPr>
          <p:cNvSpPr>
            <a:spLocks noGrp="1"/>
          </p:cNvSpPr>
          <p:nvPr>
            <p:ph type="sldNum" sz="quarter" idx="12"/>
          </p:nvPr>
        </p:nvSpPr>
        <p:spPr/>
        <p:txBody>
          <a:bodyPr/>
          <a:lstStyle/>
          <a:p>
            <a:fld id="{9C3D4D15-3887-47F3-AC8F-B99C7C44B5C5}" type="slidenum">
              <a:rPr lang="sv-SE" smtClean="0"/>
              <a:pPr/>
              <a:t>12</a:t>
            </a:fld>
            <a:endParaRPr lang="sv-SE" dirty="0"/>
          </a:p>
        </p:txBody>
      </p:sp>
    </p:spTree>
    <p:extLst>
      <p:ext uri="{BB962C8B-B14F-4D97-AF65-F5344CB8AC3E}">
        <p14:creationId xmlns:p14="http://schemas.microsoft.com/office/powerpoint/2010/main" val="329336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10D7047-2633-4219-8F65-39FBDE824CF5}"/>
              </a:ext>
            </a:extLst>
          </p:cNvPr>
          <p:cNvSpPr>
            <a:spLocks noGrp="1"/>
          </p:cNvSpPr>
          <p:nvPr>
            <p:ph idx="1"/>
          </p:nvPr>
        </p:nvSpPr>
        <p:spPr>
          <a:xfrm>
            <a:off x="622800" y="1605776"/>
            <a:ext cx="12912541" cy="4292233"/>
          </a:xfrm>
        </p:spPr>
        <p:txBody>
          <a:bodyPr/>
          <a:lstStyle/>
          <a:p>
            <a:r>
              <a:rPr lang="sv-SE" sz="2400" dirty="0"/>
              <a:t>Minimidirektiv - grundläggande harmoniserande regler om villkor för vidareutnyttjande, t.ex. avgifter, icke-diskriminering, öppenhet och insyn.  </a:t>
            </a:r>
          </a:p>
          <a:p>
            <a:endParaRPr lang="sv-SE" sz="2400" dirty="0"/>
          </a:p>
          <a:p>
            <a:r>
              <a:rPr lang="sv-SE" sz="2400" dirty="0"/>
              <a:t>Direktivet bygger på befintliga bestämmelser om ”tillgång”. För Sveriges del är det bl.a. offentlighetsprincipen och offentlighets- och sekretesslagen.</a:t>
            </a:r>
          </a:p>
          <a:p>
            <a:endParaRPr lang="sv-SE" sz="2400" dirty="0"/>
          </a:p>
          <a:p>
            <a:r>
              <a:rPr lang="sv-SE" sz="2400" dirty="0"/>
              <a:t>Dataskyddsförordningen (och dataskyddsdirektivet) gäller fullt ut. </a:t>
            </a:r>
          </a:p>
          <a:p>
            <a:endParaRPr lang="sv-SE" sz="2400" dirty="0"/>
          </a:p>
          <a:p>
            <a:r>
              <a:rPr lang="sv-SE" sz="2400" dirty="0"/>
              <a:t>Finns ett stort antal undantag för handlingar som inte omfattas av direktivet t.ex. med hänsyn till nationell säkerhet, immateriella rättigheter och företagshemligheter.</a:t>
            </a:r>
          </a:p>
          <a:p>
            <a:endParaRPr lang="sv-SE" sz="2400" dirty="0"/>
          </a:p>
          <a:p>
            <a:endParaRPr lang="sv-SE" sz="2400" dirty="0"/>
          </a:p>
          <a:p>
            <a:endParaRPr lang="sv-SE" sz="2400" dirty="0"/>
          </a:p>
          <a:p>
            <a:endParaRPr lang="sv-SE" sz="2400" dirty="0"/>
          </a:p>
          <a:p>
            <a:endParaRPr lang="sv-SE" sz="2400" dirty="0"/>
          </a:p>
          <a:p>
            <a:endParaRPr lang="sv-SE" sz="2400" dirty="0"/>
          </a:p>
          <a:p>
            <a:endParaRPr lang="sv-SE" sz="2400" dirty="0"/>
          </a:p>
        </p:txBody>
      </p:sp>
      <p:sp>
        <p:nvSpPr>
          <p:cNvPr id="4" name="Platshållare för sidfot 3">
            <a:extLst>
              <a:ext uri="{FF2B5EF4-FFF2-40B4-BE49-F238E27FC236}">
                <a16:creationId xmlns:a16="http://schemas.microsoft.com/office/drawing/2014/main" id="{0D3DC6E4-3A30-4F09-916C-531CC24CC924}"/>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1D521C17-E36E-4B67-92A9-03D6652325F5}"/>
              </a:ext>
            </a:extLst>
          </p:cNvPr>
          <p:cNvSpPr>
            <a:spLocks noGrp="1"/>
          </p:cNvSpPr>
          <p:nvPr>
            <p:ph type="sldNum" sz="quarter" idx="12"/>
          </p:nvPr>
        </p:nvSpPr>
        <p:spPr/>
        <p:txBody>
          <a:bodyPr/>
          <a:lstStyle/>
          <a:p>
            <a:fld id="{9C3D4D15-3887-47F3-AC8F-B99C7C44B5C5}" type="slidenum">
              <a:rPr lang="sv-SE" smtClean="0"/>
              <a:pPr/>
              <a:t>13</a:t>
            </a:fld>
            <a:endParaRPr lang="sv-SE" dirty="0"/>
          </a:p>
        </p:txBody>
      </p:sp>
      <p:sp>
        <p:nvSpPr>
          <p:cNvPr id="9" name="Rubrik 2">
            <a:extLst>
              <a:ext uri="{FF2B5EF4-FFF2-40B4-BE49-F238E27FC236}">
                <a16:creationId xmlns:a16="http://schemas.microsoft.com/office/drawing/2014/main" id="{AD8AFD39-CFE7-4975-82AE-18B9E5A50042}"/>
              </a:ext>
            </a:extLst>
          </p:cNvPr>
          <p:cNvSpPr>
            <a:spLocks noGrp="1"/>
          </p:cNvSpPr>
          <p:nvPr>
            <p:ph type="title"/>
          </p:nvPr>
        </p:nvSpPr>
        <p:spPr/>
        <p:txBody>
          <a:bodyPr/>
          <a:lstStyle/>
          <a:p>
            <a:r>
              <a:rPr lang="sv-SE" sz="3200" dirty="0"/>
              <a:t>Generellt om PSI-direktivet</a:t>
            </a:r>
          </a:p>
        </p:txBody>
      </p:sp>
    </p:spTree>
    <p:extLst>
      <p:ext uri="{BB962C8B-B14F-4D97-AF65-F5344CB8AC3E}">
        <p14:creationId xmlns:p14="http://schemas.microsoft.com/office/powerpoint/2010/main" val="2391210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10D7047-2633-4219-8F65-39FBDE824CF5}"/>
              </a:ext>
            </a:extLst>
          </p:cNvPr>
          <p:cNvSpPr>
            <a:spLocks noGrp="1"/>
          </p:cNvSpPr>
          <p:nvPr>
            <p:ph idx="1"/>
          </p:nvPr>
        </p:nvSpPr>
        <p:spPr>
          <a:xfrm>
            <a:off x="612569" y="1624786"/>
            <a:ext cx="11569200" cy="4508269"/>
          </a:xfrm>
        </p:spPr>
        <p:txBody>
          <a:bodyPr/>
          <a:lstStyle/>
          <a:p>
            <a:pPr marL="0" indent="0">
              <a:buNone/>
            </a:pPr>
            <a:endParaRPr lang="sv-SE" sz="2400" dirty="0"/>
          </a:p>
          <a:p>
            <a:pPr marL="457200" indent="-457200">
              <a:buFont typeface="+mj-lt"/>
              <a:buAutoNum type="arabicPeriod"/>
            </a:pPr>
            <a:r>
              <a:rPr lang="sv-SE" sz="2400" dirty="0"/>
              <a:t>Tillämpningsområdet utvidgas till att även omfatta vissa offentliga företag.</a:t>
            </a:r>
          </a:p>
          <a:p>
            <a:pPr marL="457200" indent="-457200">
              <a:buFont typeface="+mj-lt"/>
              <a:buAutoNum type="arabicPeriod"/>
            </a:pPr>
            <a:r>
              <a:rPr lang="sv-SE" sz="2400" dirty="0"/>
              <a:t>Avgiftsfrihet som huvudprincip.</a:t>
            </a:r>
          </a:p>
          <a:p>
            <a:pPr marL="457200" indent="-457200">
              <a:buFont typeface="+mj-lt"/>
              <a:buAutoNum type="arabicPeriod"/>
            </a:pPr>
            <a:r>
              <a:rPr lang="sv-SE" sz="2400" dirty="0"/>
              <a:t>Möjliggör tillgång till dynamiska data (realtidsdata, via API).</a:t>
            </a:r>
          </a:p>
          <a:p>
            <a:pPr marL="457200" indent="-457200">
              <a:buFont typeface="+mj-lt"/>
              <a:buAutoNum type="arabicPeriod"/>
            </a:pPr>
            <a:r>
              <a:rPr lang="sv-SE" sz="2400" dirty="0"/>
              <a:t>Stödjer tillgång till forskningsdata. </a:t>
            </a:r>
          </a:p>
          <a:p>
            <a:pPr marL="457200" indent="-457200">
              <a:buFont typeface="+mj-lt"/>
              <a:buAutoNum type="arabicPeriod"/>
            </a:pPr>
            <a:r>
              <a:rPr lang="sv-SE" sz="2400" dirty="0"/>
              <a:t>Begränsar s.k. exklusiva avtal.</a:t>
            </a:r>
          </a:p>
          <a:p>
            <a:pPr marL="457200" indent="-457200">
              <a:buFont typeface="+mj-lt"/>
              <a:buAutoNum type="arabicPeriod"/>
            </a:pPr>
            <a:r>
              <a:rPr lang="sv-SE" sz="2400" dirty="0"/>
              <a:t>Krav att tillgängliggöra värdefulla datamängder.</a:t>
            </a:r>
          </a:p>
          <a:p>
            <a:pPr marL="457200" indent="-457200">
              <a:buFont typeface="+mj-lt"/>
              <a:buAutoNum type="arabicPeriod"/>
            </a:pPr>
            <a:endParaRPr lang="sv-SE" sz="2400" dirty="0"/>
          </a:p>
          <a:p>
            <a:pPr marL="0" indent="0">
              <a:buNone/>
            </a:pPr>
            <a:endParaRPr lang="sv-SE" sz="2400" dirty="0"/>
          </a:p>
        </p:txBody>
      </p:sp>
      <p:sp>
        <p:nvSpPr>
          <p:cNvPr id="4" name="Platshållare för sidfot 3">
            <a:extLst>
              <a:ext uri="{FF2B5EF4-FFF2-40B4-BE49-F238E27FC236}">
                <a16:creationId xmlns:a16="http://schemas.microsoft.com/office/drawing/2014/main" id="{0D3DC6E4-3A30-4F09-916C-531CC24CC924}"/>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1D521C17-E36E-4B67-92A9-03D6652325F5}"/>
              </a:ext>
            </a:extLst>
          </p:cNvPr>
          <p:cNvSpPr>
            <a:spLocks noGrp="1"/>
          </p:cNvSpPr>
          <p:nvPr>
            <p:ph type="sldNum" sz="quarter" idx="12"/>
          </p:nvPr>
        </p:nvSpPr>
        <p:spPr/>
        <p:txBody>
          <a:bodyPr/>
          <a:lstStyle/>
          <a:p>
            <a:fld id="{9C3D4D15-3887-47F3-AC8F-B99C7C44B5C5}" type="slidenum">
              <a:rPr lang="sv-SE" smtClean="0"/>
              <a:pPr/>
              <a:t>14</a:t>
            </a:fld>
            <a:endParaRPr lang="sv-SE" dirty="0"/>
          </a:p>
        </p:txBody>
      </p:sp>
      <p:sp>
        <p:nvSpPr>
          <p:cNvPr id="9" name="Rubrik 2">
            <a:extLst>
              <a:ext uri="{FF2B5EF4-FFF2-40B4-BE49-F238E27FC236}">
                <a16:creationId xmlns:a16="http://schemas.microsoft.com/office/drawing/2014/main" id="{AD8AFD39-CFE7-4975-82AE-18B9E5A50042}"/>
              </a:ext>
            </a:extLst>
          </p:cNvPr>
          <p:cNvSpPr>
            <a:spLocks noGrp="1"/>
          </p:cNvSpPr>
          <p:nvPr>
            <p:ph type="title"/>
          </p:nvPr>
        </p:nvSpPr>
        <p:spPr/>
        <p:txBody>
          <a:bodyPr/>
          <a:lstStyle/>
          <a:p>
            <a:r>
              <a:rPr lang="sv-SE" sz="3200" dirty="0"/>
              <a:t>Vilka större ändringar innebär det nya PSI-direktivet?</a:t>
            </a:r>
          </a:p>
        </p:txBody>
      </p:sp>
    </p:spTree>
    <p:extLst>
      <p:ext uri="{BB962C8B-B14F-4D97-AF65-F5344CB8AC3E}">
        <p14:creationId xmlns:p14="http://schemas.microsoft.com/office/powerpoint/2010/main" val="181517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6B491C6-21C2-4E9A-8F66-2A96726FDBF8}"/>
              </a:ext>
            </a:extLst>
          </p:cNvPr>
          <p:cNvSpPr>
            <a:spLocks noGrp="1"/>
          </p:cNvSpPr>
          <p:nvPr>
            <p:ph idx="1"/>
          </p:nvPr>
        </p:nvSpPr>
        <p:spPr>
          <a:xfrm>
            <a:off x="608840" y="2002225"/>
            <a:ext cx="10955715" cy="4129082"/>
          </a:xfrm>
        </p:spPr>
        <p:txBody>
          <a:bodyPr/>
          <a:lstStyle/>
          <a:p>
            <a:r>
              <a:rPr lang="sv-SE" dirty="0"/>
              <a:t>Offentliga företag i sektorer såsom energi, vatten, trafik och transport.</a:t>
            </a:r>
          </a:p>
          <a:p>
            <a:r>
              <a:rPr lang="sv-SE" dirty="0"/>
              <a:t>PSI-direktivet gäller i begränsad omfattning och bara om företaget själv väljer att tillgängliggöra uppgifter.</a:t>
            </a:r>
          </a:p>
          <a:p>
            <a:endParaRPr lang="sv-SE" dirty="0"/>
          </a:p>
        </p:txBody>
      </p:sp>
      <p:sp>
        <p:nvSpPr>
          <p:cNvPr id="3" name="Rubrik 2">
            <a:extLst>
              <a:ext uri="{FF2B5EF4-FFF2-40B4-BE49-F238E27FC236}">
                <a16:creationId xmlns:a16="http://schemas.microsoft.com/office/drawing/2014/main" id="{A207120E-3094-4153-9B5D-B8596D00785E}"/>
              </a:ext>
            </a:extLst>
          </p:cNvPr>
          <p:cNvSpPr>
            <a:spLocks noGrp="1"/>
          </p:cNvSpPr>
          <p:nvPr>
            <p:ph type="title"/>
          </p:nvPr>
        </p:nvSpPr>
        <p:spPr>
          <a:xfrm>
            <a:off x="622800" y="360000"/>
            <a:ext cx="11297854" cy="1029740"/>
          </a:xfrm>
        </p:spPr>
        <p:txBody>
          <a:bodyPr/>
          <a:lstStyle/>
          <a:p>
            <a:r>
              <a:rPr lang="sv-SE" dirty="0"/>
              <a:t>Ett utvidgat tillämpningsområde (art. 1. b)</a:t>
            </a:r>
          </a:p>
        </p:txBody>
      </p:sp>
      <p:sp>
        <p:nvSpPr>
          <p:cNvPr id="4" name="Platshållare för sidfot 3">
            <a:extLst>
              <a:ext uri="{FF2B5EF4-FFF2-40B4-BE49-F238E27FC236}">
                <a16:creationId xmlns:a16="http://schemas.microsoft.com/office/drawing/2014/main" id="{7BF154EF-A6F4-4F82-903E-D2FC571F84B6}"/>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0B85A494-1380-4DAF-BAA8-8DA4BB9E8EB1}"/>
              </a:ext>
            </a:extLst>
          </p:cNvPr>
          <p:cNvSpPr>
            <a:spLocks noGrp="1"/>
          </p:cNvSpPr>
          <p:nvPr>
            <p:ph type="sldNum" sz="quarter" idx="12"/>
          </p:nvPr>
        </p:nvSpPr>
        <p:spPr/>
        <p:txBody>
          <a:bodyPr/>
          <a:lstStyle/>
          <a:p>
            <a:fld id="{9C3D4D15-3887-47F3-AC8F-B99C7C44B5C5}" type="slidenum">
              <a:rPr lang="sv-SE" smtClean="0"/>
              <a:pPr/>
              <a:t>15</a:t>
            </a:fld>
            <a:endParaRPr lang="sv-SE" dirty="0"/>
          </a:p>
        </p:txBody>
      </p:sp>
    </p:spTree>
    <p:extLst>
      <p:ext uri="{BB962C8B-B14F-4D97-AF65-F5344CB8AC3E}">
        <p14:creationId xmlns:p14="http://schemas.microsoft.com/office/powerpoint/2010/main" val="84853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3304FF2-7A59-4C9C-B581-B2C298ECB668}"/>
              </a:ext>
            </a:extLst>
          </p:cNvPr>
          <p:cNvSpPr>
            <a:spLocks noGrp="1"/>
          </p:cNvSpPr>
          <p:nvPr>
            <p:ph idx="1"/>
          </p:nvPr>
        </p:nvSpPr>
        <p:spPr/>
        <p:txBody>
          <a:bodyPr/>
          <a:lstStyle/>
          <a:p>
            <a:r>
              <a:rPr lang="sv-SE" dirty="0"/>
              <a:t>Huvudprincipen säger att vidareutnyttjande ska vara avgiftsfritt.</a:t>
            </a:r>
          </a:p>
          <a:p>
            <a:r>
              <a:rPr lang="sv-SE" dirty="0"/>
              <a:t>Undantag får göras för att täcka marginalkostnader.</a:t>
            </a:r>
          </a:p>
          <a:p>
            <a:r>
              <a:rPr lang="sv-SE" dirty="0"/>
              <a:t>Ytterligare undantag för myndigheter som är skyldiga att generera intäkter samt bibliotek, museer, arkiv och offentliga företag.</a:t>
            </a:r>
          </a:p>
        </p:txBody>
      </p:sp>
      <p:sp>
        <p:nvSpPr>
          <p:cNvPr id="3" name="Rubrik 2">
            <a:extLst>
              <a:ext uri="{FF2B5EF4-FFF2-40B4-BE49-F238E27FC236}">
                <a16:creationId xmlns:a16="http://schemas.microsoft.com/office/drawing/2014/main" id="{B3A86DDF-25D6-4386-9B67-CBFCB3CC1F9E}"/>
              </a:ext>
            </a:extLst>
          </p:cNvPr>
          <p:cNvSpPr>
            <a:spLocks noGrp="1"/>
          </p:cNvSpPr>
          <p:nvPr>
            <p:ph type="title"/>
          </p:nvPr>
        </p:nvSpPr>
        <p:spPr/>
        <p:txBody>
          <a:bodyPr/>
          <a:lstStyle/>
          <a:p>
            <a:r>
              <a:rPr lang="sv-SE" dirty="0"/>
              <a:t>Avgiftsfrihet (art. 6)</a:t>
            </a:r>
          </a:p>
        </p:txBody>
      </p:sp>
      <p:sp>
        <p:nvSpPr>
          <p:cNvPr id="4" name="Platshållare för sidfot 3">
            <a:extLst>
              <a:ext uri="{FF2B5EF4-FFF2-40B4-BE49-F238E27FC236}">
                <a16:creationId xmlns:a16="http://schemas.microsoft.com/office/drawing/2014/main" id="{21BD2952-2913-44A6-9012-5F3F38000DB2}"/>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CF031410-4EA9-4FB7-8A6B-ACA2F6BDD72A}"/>
              </a:ext>
            </a:extLst>
          </p:cNvPr>
          <p:cNvSpPr>
            <a:spLocks noGrp="1"/>
          </p:cNvSpPr>
          <p:nvPr>
            <p:ph type="sldNum" sz="quarter" idx="12"/>
          </p:nvPr>
        </p:nvSpPr>
        <p:spPr/>
        <p:txBody>
          <a:bodyPr/>
          <a:lstStyle/>
          <a:p>
            <a:fld id="{9C3D4D15-3887-47F3-AC8F-B99C7C44B5C5}" type="slidenum">
              <a:rPr lang="sv-SE" smtClean="0"/>
              <a:pPr/>
              <a:t>16</a:t>
            </a:fld>
            <a:endParaRPr lang="sv-SE" dirty="0"/>
          </a:p>
        </p:txBody>
      </p:sp>
    </p:spTree>
    <p:extLst>
      <p:ext uri="{BB962C8B-B14F-4D97-AF65-F5344CB8AC3E}">
        <p14:creationId xmlns:p14="http://schemas.microsoft.com/office/powerpoint/2010/main" val="148522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5DF4EB5-C400-4828-974B-24D99B017DF1}"/>
              </a:ext>
            </a:extLst>
          </p:cNvPr>
          <p:cNvSpPr>
            <a:spLocks noGrp="1"/>
          </p:cNvSpPr>
          <p:nvPr>
            <p:ph idx="1"/>
          </p:nvPr>
        </p:nvSpPr>
        <p:spPr/>
        <p:txBody>
          <a:bodyPr/>
          <a:lstStyle/>
          <a:p>
            <a:r>
              <a:rPr lang="sv-SE" dirty="0"/>
              <a:t>Myndigheter ska göra dynamiska data tillgängliga för vidareutnyttjande omedelbart efter insamlingen genom lämpliga </a:t>
            </a:r>
            <a:r>
              <a:rPr lang="sv-SE" dirty="0" err="1"/>
              <a:t>API:er</a:t>
            </a:r>
            <a:r>
              <a:rPr lang="sv-SE" dirty="0"/>
              <a:t> och i förekommande fall som en bulknedladdning.</a:t>
            </a:r>
          </a:p>
          <a:p>
            <a:r>
              <a:rPr lang="sv-SE" dirty="0"/>
              <a:t>Om oproportionerliga ansträngningar kan viss tidsrymd ges och tekniska begränsningar införas.</a:t>
            </a:r>
          </a:p>
          <a:p>
            <a:endParaRPr lang="sv-SE" dirty="0"/>
          </a:p>
        </p:txBody>
      </p:sp>
      <p:sp>
        <p:nvSpPr>
          <p:cNvPr id="3" name="Rubrik 2">
            <a:extLst>
              <a:ext uri="{FF2B5EF4-FFF2-40B4-BE49-F238E27FC236}">
                <a16:creationId xmlns:a16="http://schemas.microsoft.com/office/drawing/2014/main" id="{BCAD94CB-24E4-4970-8CC4-F4F2FEA47BEB}"/>
              </a:ext>
            </a:extLst>
          </p:cNvPr>
          <p:cNvSpPr>
            <a:spLocks noGrp="1"/>
          </p:cNvSpPr>
          <p:nvPr>
            <p:ph type="title"/>
          </p:nvPr>
        </p:nvSpPr>
        <p:spPr/>
        <p:txBody>
          <a:bodyPr/>
          <a:lstStyle/>
          <a:p>
            <a:r>
              <a:rPr lang="sv-SE" dirty="0"/>
              <a:t>Dynamiska data (art. 5.5)</a:t>
            </a:r>
          </a:p>
        </p:txBody>
      </p:sp>
      <p:sp>
        <p:nvSpPr>
          <p:cNvPr id="4" name="Platshållare för sidfot 3">
            <a:extLst>
              <a:ext uri="{FF2B5EF4-FFF2-40B4-BE49-F238E27FC236}">
                <a16:creationId xmlns:a16="http://schemas.microsoft.com/office/drawing/2014/main" id="{25C3EFDD-9C8D-4147-AA6D-C4C99994C6BA}"/>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6225A1BE-4E32-4F13-8FD0-FC6EE87DAAB8}"/>
              </a:ext>
            </a:extLst>
          </p:cNvPr>
          <p:cNvSpPr>
            <a:spLocks noGrp="1"/>
          </p:cNvSpPr>
          <p:nvPr>
            <p:ph type="sldNum" sz="quarter" idx="12"/>
          </p:nvPr>
        </p:nvSpPr>
        <p:spPr/>
        <p:txBody>
          <a:bodyPr/>
          <a:lstStyle/>
          <a:p>
            <a:fld id="{9C3D4D15-3887-47F3-AC8F-B99C7C44B5C5}" type="slidenum">
              <a:rPr lang="sv-SE" smtClean="0"/>
              <a:pPr/>
              <a:t>17</a:t>
            </a:fld>
            <a:endParaRPr lang="sv-SE" dirty="0"/>
          </a:p>
        </p:txBody>
      </p:sp>
    </p:spTree>
    <p:extLst>
      <p:ext uri="{BB962C8B-B14F-4D97-AF65-F5344CB8AC3E}">
        <p14:creationId xmlns:p14="http://schemas.microsoft.com/office/powerpoint/2010/main" val="284657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6052C08-6AAC-46F8-9B35-CD1F470F7F0C}"/>
              </a:ext>
            </a:extLst>
          </p:cNvPr>
          <p:cNvSpPr>
            <a:spLocks noGrp="1"/>
          </p:cNvSpPr>
          <p:nvPr>
            <p:ph idx="1"/>
          </p:nvPr>
        </p:nvSpPr>
        <p:spPr>
          <a:xfrm>
            <a:off x="612569" y="2000826"/>
            <a:ext cx="10515600" cy="4351338"/>
          </a:xfrm>
        </p:spPr>
        <p:txBody>
          <a:bodyPr/>
          <a:lstStyle/>
          <a:p>
            <a:r>
              <a:rPr lang="sv-SE" dirty="0"/>
              <a:t>Medlemsstaterna ska anta nationella strategier som stödjer tillgången till öppen forskningsdata.</a:t>
            </a:r>
          </a:p>
          <a:p>
            <a:r>
              <a:rPr lang="sv-SE" dirty="0"/>
              <a:t>Det införs en skyldighet att tillgängliggöra vissa avtal online som begränsar möjligheterna att vidareutnyttja handlingar.</a:t>
            </a:r>
          </a:p>
          <a:p>
            <a:endParaRPr lang="sv-SE" dirty="0"/>
          </a:p>
          <a:p>
            <a:endParaRPr lang="sv-SE" dirty="0"/>
          </a:p>
        </p:txBody>
      </p:sp>
      <p:sp>
        <p:nvSpPr>
          <p:cNvPr id="3" name="Rubrik 2">
            <a:extLst>
              <a:ext uri="{FF2B5EF4-FFF2-40B4-BE49-F238E27FC236}">
                <a16:creationId xmlns:a16="http://schemas.microsoft.com/office/drawing/2014/main" id="{64D4568D-FBFD-4EA0-BF8A-24D12DE32FCF}"/>
              </a:ext>
            </a:extLst>
          </p:cNvPr>
          <p:cNvSpPr>
            <a:spLocks noGrp="1"/>
          </p:cNvSpPr>
          <p:nvPr>
            <p:ph type="title"/>
          </p:nvPr>
        </p:nvSpPr>
        <p:spPr/>
        <p:txBody>
          <a:bodyPr/>
          <a:lstStyle/>
          <a:p>
            <a:r>
              <a:rPr lang="sv-SE" dirty="0"/>
              <a:t>Forskningsdata och exklusiva avtal </a:t>
            </a:r>
            <a:br>
              <a:rPr lang="sv-SE" dirty="0"/>
            </a:br>
            <a:r>
              <a:rPr lang="sv-SE" dirty="0"/>
              <a:t>(art. 10 och 12)</a:t>
            </a:r>
          </a:p>
        </p:txBody>
      </p:sp>
      <p:sp>
        <p:nvSpPr>
          <p:cNvPr id="4" name="Platshållare för sidfot 3">
            <a:extLst>
              <a:ext uri="{FF2B5EF4-FFF2-40B4-BE49-F238E27FC236}">
                <a16:creationId xmlns:a16="http://schemas.microsoft.com/office/drawing/2014/main" id="{5C1F3B9F-EA92-4D2B-A6DB-ABEE1A432D32}"/>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E7C4B0AA-EE06-4AF9-8924-73923357CE02}"/>
              </a:ext>
            </a:extLst>
          </p:cNvPr>
          <p:cNvSpPr>
            <a:spLocks noGrp="1"/>
          </p:cNvSpPr>
          <p:nvPr>
            <p:ph type="sldNum" sz="quarter" idx="12"/>
          </p:nvPr>
        </p:nvSpPr>
        <p:spPr/>
        <p:txBody>
          <a:bodyPr/>
          <a:lstStyle/>
          <a:p>
            <a:fld id="{9C3D4D15-3887-47F3-AC8F-B99C7C44B5C5}" type="slidenum">
              <a:rPr lang="sv-SE" smtClean="0"/>
              <a:pPr/>
              <a:t>18</a:t>
            </a:fld>
            <a:endParaRPr lang="sv-SE" dirty="0"/>
          </a:p>
        </p:txBody>
      </p:sp>
    </p:spTree>
    <p:extLst>
      <p:ext uri="{BB962C8B-B14F-4D97-AF65-F5344CB8AC3E}">
        <p14:creationId xmlns:p14="http://schemas.microsoft.com/office/powerpoint/2010/main" val="91415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58C6586-1326-4A8F-85E4-9640728D32BF}"/>
              </a:ext>
            </a:extLst>
          </p:cNvPr>
          <p:cNvSpPr>
            <a:spLocks noGrp="1"/>
          </p:cNvSpPr>
          <p:nvPr>
            <p:ph idx="1"/>
          </p:nvPr>
        </p:nvSpPr>
        <p:spPr/>
        <p:txBody>
          <a:bodyPr/>
          <a:lstStyle/>
          <a:p>
            <a:r>
              <a:rPr lang="sv-SE" dirty="0" err="1"/>
              <a:t>Dataset</a:t>
            </a:r>
            <a:r>
              <a:rPr lang="sv-SE" dirty="0"/>
              <a:t> ska tillgängliggöras avgiftsfritt, vara maskinläsbara, tillhandahållas via lämpliga </a:t>
            </a:r>
            <a:r>
              <a:rPr lang="sv-SE" dirty="0" err="1"/>
              <a:t>API:er</a:t>
            </a:r>
            <a:r>
              <a:rPr lang="sv-SE" dirty="0"/>
              <a:t> och kunna laddas ned i bulk.</a:t>
            </a:r>
          </a:p>
          <a:p>
            <a:r>
              <a:rPr lang="sv-SE" dirty="0"/>
              <a:t>Två års omställningstid för myndigheter med krav att generera intäkter.</a:t>
            </a:r>
          </a:p>
          <a:p>
            <a:r>
              <a:rPr lang="sv-SE" dirty="0"/>
              <a:t>Offentliga företag omfattas av kravet, dock undantag om det finns risk för snedvriden konkurrens. </a:t>
            </a:r>
          </a:p>
          <a:p>
            <a:endParaRPr lang="sv-SE" dirty="0"/>
          </a:p>
        </p:txBody>
      </p:sp>
      <p:sp>
        <p:nvSpPr>
          <p:cNvPr id="3" name="Rubrik 2">
            <a:extLst>
              <a:ext uri="{FF2B5EF4-FFF2-40B4-BE49-F238E27FC236}">
                <a16:creationId xmlns:a16="http://schemas.microsoft.com/office/drawing/2014/main" id="{0EEBBB7E-A7FE-4270-AD47-0B115B3B8345}"/>
              </a:ext>
            </a:extLst>
          </p:cNvPr>
          <p:cNvSpPr>
            <a:spLocks noGrp="1"/>
          </p:cNvSpPr>
          <p:nvPr>
            <p:ph type="title"/>
          </p:nvPr>
        </p:nvSpPr>
        <p:spPr/>
        <p:txBody>
          <a:bodyPr/>
          <a:lstStyle/>
          <a:p>
            <a:r>
              <a:rPr lang="sv-SE" dirty="0"/>
              <a:t>Värdefulla datamängder (art. 13 och 14)</a:t>
            </a:r>
          </a:p>
        </p:txBody>
      </p:sp>
      <p:sp>
        <p:nvSpPr>
          <p:cNvPr id="4" name="Platshållare för sidfot 3">
            <a:extLst>
              <a:ext uri="{FF2B5EF4-FFF2-40B4-BE49-F238E27FC236}">
                <a16:creationId xmlns:a16="http://schemas.microsoft.com/office/drawing/2014/main" id="{364FF75E-8458-4E9A-962C-99BF4A96A648}"/>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B4FDF5C0-70F6-4E19-8DE3-8D9AB8470865}"/>
              </a:ext>
            </a:extLst>
          </p:cNvPr>
          <p:cNvSpPr>
            <a:spLocks noGrp="1"/>
          </p:cNvSpPr>
          <p:nvPr>
            <p:ph type="sldNum" sz="quarter" idx="12"/>
          </p:nvPr>
        </p:nvSpPr>
        <p:spPr/>
        <p:txBody>
          <a:bodyPr/>
          <a:lstStyle/>
          <a:p>
            <a:fld id="{9C3D4D15-3887-47F3-AC8F-B99C7C44B5C5}" type="slidenum">
              <a:rPr lang="sv-SE" smtClean="0"/>
              <a:pPr/>
              <a:t>19</a:t>
            </a:fld>
            <a:endParaRPr lang="sv-SE" dirty="0"/>
          </a:p>
        </p:txBody>
      </p:sp>
    </p:spTree>
    <p:extLst>
      <p:ext uri="{BB962C8B-B14F-4D97-AF65-F5344CB8AC3E}">
        <p14:creationId xmlns:p14="http://schemas.microsoft.com/office/powerpoint/2010/main" val="169634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rundade hörn 10">
            <a:extLst>
              <a:ext uri="{FF2B5EF4-FFF2-40B4-BE49-F238E27FC236}">
                <a16:creationId xmlns:a16="http://schemas.microsoft.com/office/drawing/2014/main" id="{30E5BA7E-3EC0-4AB6-BA8E-97563A549632}"/>
              </a:ext>
            </a:extLst>
          </p:cNvPr>
          <p:cNvSpPr/>
          <p:nvPr/>
        </p:nvSpPr>
        <p:spPr>
          <a:xfrm>
            <a:off x="612566" y="841341"/>
            <a:ext cx="10966862" cy="1941922"/>
          </a:xfrm>
          <a:prstGeom prst="round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2400" dirty="0">
              <a:solidFill>
                <a:schemeClr val="tx1"/>
              </a:solidFill>
            </a:endParaRPr>
          </a:p>
          <a:p>
            <a:pPr algn="ctr"/>
            <a:r>
              <a:rPr lang="sv-SE" sz="2400" dirty="0">
                <a:solidFill>
                  <a:schemeClr val="tx1"/>
                </a:solidFill>
              </a:rPr>
              <a:t>Definiera särskilt värdefulla datamängder enligt artikel 13</a:t>
            </a:r>
          </a:p>
          <a:p>
            <a:pPr algn="ctr"/>
            <a:endParaRPr lang="sv-SE" sz="2400" dirty="0"/>
          </a:p>
          <a:p>
            <a:pPr lvl="0"/>
            <a:r>
              <a:rPr lang="sv-SE" dirty="0">
                <a:solidFill>
                  <a:schemeClr val="tx1"/>
                </a:solidFill>
              </a:rPr>
              <a:t>Identifiera vilka </a:t>
            </a:r>
            <a:r>
              <a:rPr lang="sv-SE" b="1" dirty="0">
                <a:solidFill>
                  <a:schemeClr val="tx1"/>
                </a:solidFill>
              </a:rPr>
              <a:t>datamängder</a:t>
            </a:r>
            <a:r>
              <a:rPr lang="sv-SE" dirty="0">
                <a:solidFill>
                  <a:schemeClr val="tx1"/>
                </a:solidFill>
              </a:rPr>
              <a:t> som kan komma i fråga att tillgängliggöra som värdefulla datamängder utifrån de förslag till datamängder som anges i artikel 13</a:t>
            </a:r>
          </a:p>
          <a:p>
            <a:pPr lvl="0"/>
            <a:endParaRPr lang="sv-SE" dirty="0">
              <a:solidFill>
                <a:schemeClr val="tx1"/>
              </a:solidFill>
            </a:endParaRPr>
          </a:p>
          <a:p>
            <a:pPr lvl="0"/>
            <a:r>
              <a:rPr lang="sv-SE" dirty="0">
                <a:solidFill>
                  <a:schemeClr val="tx1"/>
                </a:solidFill>
              </a:rPr>
              <a:t>Identifiera vilka </a:t>
            </a:r>
            <a:r>
              <a:rPr lang="sv-SE" b="1" dirty="0">
                <a:solidFill>
                  <a:schemeClr val="tx1"/>
                </a:solidFill>
              </a:rPr>
              <a:t>aktörer </a:t>
            </a:r>
            <a:r>
              <a:rPr lang="sv-SE" dirty="0">
                <a:solidFill>
                  <a:schemeClr val="tx1"/>
                </a:solidFill>
              </a:rPr>
              <a:t>som kan omfattas av kravet på tillgängliggörande av de värdefulla datamängderna</a:t>
            </a:r>
          </a:p>
          <a:p>
            <a:pPr algn="ctr"/>
            <a:endParaRPr lang="sv-SE" sz="2400" dirty="0"/>
          </a:p>
        </p:txBody>
      </p:sp>
      <p:sp>
        <p:nvSpPr>
          <p:cNvPr id="13" name="Rektangel: rundade hörn 12">
            <a:extLst>
              <a:ext uri="{FF2B5EF4-FFF2-40B4-BE49-F238E27FC236}">
                <a16:creationId xmlns:a16="http://schemas.microsoft.com/office/drawing/2014/main" id="{710F0A68-6375-4CEA-BCF9-C47885A0161B}"/>
              </a:ext>
            </a:extLst>
          </p:cNvPr>
          <p:cNvSpPr/>
          <p:nvPr/>
        </p:nvSpPr>
        <p:spPr>
          <a:xfrm>
            <a:off x="612566" y="2998902"/>
            <a:ext cx="10966861" cy="1941922"/>
          </a:xfrm>
          <a:prstGeom prst="round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2400" dirty="0">
              <a:solidFill>
                <a:schemeClr val="tx1"/>
              </a:solidFill>
            </a:endParaRPr>
          </a:p>
          <a:p>
            <a:pPr algn="ctr"/>
            <a:endParaRPr lang="sv-SE" sz="2400" dirty="0">
              <a:solidFill>
                <a:schemeClr val="tx1"/>
              </a:solidFill>
            </a:endParaRPr>
          </a:p>
          <a:p>
            <a:pPr algn="ctr"/>
            <a:r>
              <a:rPr lang="sv-SE" sz="2400" dirty="0">
                <a:solidFill>
                  <a:schemeClr val="tx1"/>
                </a:solidFill>
              </a:rPr>
              <a:t>Analysera budgetära konsekvenser på kort och lång sikt</a:t>
            </a:r>
          </a:p>
          <a:p>
            <a:pPr algn="ctr"/>
            <a:endParaRPr lang="sv-SE" sz="2400" dirty="0">
              <a:solidFill>
                <a:schemeClr val="tx1"/>
              </a:solidFill>
            </a:endParaRPr>
          </a:p>
          <a:p>
            <a:pPr marL="285750" lvl="0" indent="-285750">
              <a:buFont typeface="Arial" panose="020B0604020202020204" pitchFamily="34" charset="0"/>
              <a:buChar char="•"/>
            </a:pPr>
            <a:r>
              <a:rPr lang="sv-SE" dirty="0">
                <a:solidFill>
                  <a:schemeClr val="tx1"/>
                </a:solidFill>
              </a:rPr>
              <a:t>för staten som helhet</a:t>
            </a:r>
          </a:p>
          <a:p>
            <a:pPr marL="285750" lvl="0" indent="-285750">
              <a:buFont typeface="Arial" panose="020B0604020202020204" pitchFamily="34" charset="0"/>
              <a:buChar char="•"/>
            </a:pPr>
            <a:r>
              <a:rPr lang="sv-SE" dirty="0">
                <a:solidFill>
                  <a:schemeClr val="tx1"/>
                </a:solidFill>
              </a:rPr>
              <a:t>för de enskilt berörda statliga myndigheterna och </a:t>
            </a:r>
          </a:p>
          <a:p>
            <a:pPr marL="285750" lvl="0" indent="-285750">
              <a:buFont typeface="Arial" panose="020B0604020202020204" pitchFamily="34" charset="0"/>
              <a:buChar char="•"/>
            </a:pPr>
            <a:r>
              <a:rPr lang="sv-SE" dirty="0">
                <a:solidFill>
                  <a:schemeClr val="tx1"/>
                </a:solidFill>
              </a:rPr>
              <a:t>för kommunsektorn 					Ge förslag på finansieringslösningar</a:t>
            </a:r>
            <a:r>
              <a:rPr lang="sv-SE" sz="2400" dirty="0"/>
              <a:t> </a:t>
            </a:r>
          </a:p>
          <a:p>
            <a:pPr algn="ctr"/>
            <a:endParaRPr lang="sv-SE" sz="2400" dirty="0">
              <a:solidFill>
                <a:schemeClr val="tx1"/>
              </a:solidFill>
            </a:endParaRPr>
          </a:p>
          <a:p>
            <a:pPr algn="ctr"/>
            <a:endParaRPr lang="sv-SE" sz="2400" dirty="0"/>
          </a:p>
        </p:txBody>
      </p:sp>
      <p:sp>
        <p:nvSpPr>
          <p:cNvPr id="14" name="Rektangel: rundade hörn 13">
            <a:extLst>
              <a:ext uri="{FF2B5EF4-FFF2-40B4-BE49-F238E27FC236}">
                <a16:creationId xmlns:a16="http://schemas.microsoft.com/office/drawing/2014/main" id="{0B3263D0-326B-4A2C-8E69-CE0682304AB6}"/>
              </a:ext>
            </a:extLst>
          </p:cNvPr>
          <p:cNvSpPr/>
          <p:nvPr/>
        </p:nvSpPr>
        <p:spPr>
          <a:xfrm>
            <a:off x="612568" y="5156464"/>
            <a:ext cx="10966860" cy="1562788"/>
          </a:xfrm>
          <a:prstGeom prst="round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2400" dirty="0">
              <a:solidFill>
                <a:schemeClr val="tx1"/>
              </a:solidFill>
            </a:endParaRPr>
          </a:p>
          <a:p>
            <a:pPr algn="ctr"/>
            <a:endParaRPr lang="sv-SE" sz="2400" dirty="0">
              <a:solidFill>
                <a:schemeClr val="tx1"/>
              </a:solidFill>
            </a:endParaRPr>
          </a:p>
          <a:p>
            <a:pPr algn="ctr"/>
            <a:r>
              <a:rPr lang="sv-SE" sz="2400" dirty="0">
                <a:solidFill>
                  <a:schemeClr val="tx1"/>
                </a:solidFill>
              </a:rPr>
              <a:t>Analysera samhällsnyttorna på kort och lång sikt</a:t>
            </a:r>
          </a:p>
          <a:p>
            <a:pPr algn="ctr"/>
            <a:endParaRPr lang="sv-SE" dirty="0">
              <a:solidFill>
                <a:schemeClr val="tx1"/>
              </a:solidFill>
            </a:endParaRPr>
          </a:p>
          <a:p>
            <a:pPr algn="ctr"/>
            <a:r>
              <a:rPr lang="sv-SE" dirty="0">
                <a:solidFill>
                  <a:schemeClr val="tx1"/>
                </a:solidFill>
              </a:rPr>
              <a:t>Vidare ska en analys genomföras av de samhällsekonomiska nyttorna </a:t>
            </a:r>
          </a:p>
          <a:p>
            <a:pPr algn="ctr"/>
            <a:r>
              <a:rPr lang="sv-SE" dirty="0">
                <a:solidFill>
                  <a:schemeClr val="tx1"/>
                </a:solidFill>
              </a:rPr>
              <a:t>som tillgängliggörandet av de värdefulla datamängderna väntas ge.</a:t>
            </a:r>
          </a:p>
          <a:p>
            <a:pPr algn="ctr"/>
            <a:endParaRPr lang="sv-SE" dirty="0">
              <a:solidFill>
                <a:schemeClr val="tx1"/>
              </a:solidFill>
            </a:endParaRPr>
          </a:p>
          <a:p>
            <a:pPr algn="ctr"/>
            <a:endParaRPr lang="sv-SE" sz="2400" dirty="0"/>
          </a:p>
        </p:txBody>
      </p:sp>
    </p:spTree>
    <p:extLst>
      <p:ext uri="{BB962C8B-B14F-4D97-AF65-F5344CB8AC3E}">
        <p14:creationId xmlns:p14="http://schemas.microsoft.com/office/powerpoint/2010/main" val="1071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382DBBA-615A-44DB-AFFB-D7340875B59D}"/>
              </a:ext>
            </a:extLst>
          </p:cNvPr>
          <p:cNvSpPr>
            <a:spLocks noGrp="1"/>
          </p:cNvSpPr>
          <p:nvPr>
            <p:ph idx="1"/>
          </p:nvPr>
        </p:nvSpPr>
        <p:spPr/>
        <p:txBody>
          <a:bodyPr/>
          <a:lstStyle/>
          <a:p>
            <a:r>
              <a:rPr lang="sv-SE" dirty="0"/>
              <a:t>Vilka </a:t>
            </a:r>
            <a:r>
              <a:rPr lang="sv-SE" dirty="0" err="1"/>
              <a:t>dataset</a:t>
            </a:r>
            <a:r>
              <a:rPr lang="sv-SE" dirty="0"/>
              <a:t> som kommer att omfattas ska fastställas i en </a:t>
            </a:r>
            <a:r>
              <a:rPr lang="sv-SE" dirty="0" err="1"/>
              <a:t>genomförandeakt</a:t>
            </a:r>
            <a:r>
              <a:rPr lang="sv-SE" dirty="0"/>
              <a:t>.</a:t>
            </a:r>
          </a:p>
          <a:p>
            <a:pPr lvl="1"/>
            <a:r>
              <a:rPr lang="sv-SE" dirty="0"/>
              <a:t>Geospatiala data</a:t>
            </a:r>
          </a:p>
          <a:p>
            <a:pPr lvl="1"/>
            <a:r>
              <a:rPr lang="sv-SE" dirty="0"/>
              <a:t>Jordobservation och miljö</a:t>
            </a:r>
          </a:p>
          <a:p>
            <a:pPr lvl="1"/>
            <a:r>
              <a:rPr lang="sv-SE" dirty="0"/>
              <a:t>Meteorologiska data</a:t>
            </a:r>
          </a:p>
          <a:p>
            <a:pPr lvl="1"/>
            <a:r>
              <a:rPr lang="sv-SE" dirty="0"/>
              <a:t>Statistik</a:t>
            </a:r>
          </a:p>
          <a:p>
            <a:pPr lvl="1"/>
            <a:r>
              <a:rPr lang="sv-SE" dirty="0"/>
              <a:t>Företag och företagsägande</a:t>
            </a:r>
          </a:p>
          <a:p>
            <a:pPr lvl="1"/>
            <a:r>
              <a:rPr lang="sv-SE" dirty="0"/>
              <a:t>Rörlighet (transport)</a:t>
            </a:r>
          </a:p>
        </p:txBody>
      </p:sp>
      <p:sp>
        <p:nvSpPr>
          <p:cNvPr id="3" name="Rubrik 2">
            <a:extLst>
              <a:ext uri="{FF2B5EF4-FFF2-40B4-BE49-F238E27FC236}">
                <a16:creationId xmlns:a16="http://schemas.microsoft.com/office/drawing/2014/main" id="{46440493-6A73-40E8-B3DB-DC1854AF78D7}"/>
              </a:ext>
            </a:extLst>
          </p:cNvPr>
          <p:cNvSpPr>
            <a:spLocks noGrp="1"/>
          </p:cNvSpPr>
          <p:nvPr>
            <p:ph type="title"/>
          </p:nvPr>
        </p:nvSpPr>
        <p:spPr/>
        <p:txBody>
          <a:bodyPr/>
          <a:lstStyle/>
          <a:p>
            <a:r>
              <a:rPr lang="sv-SE" dirty="0"/>
              <a:t>Kategorier av värdefulla </a:t>
            </a:r>
            <a:r>
              <a:rPr lang="sv-SE" dirty="0" err="1"/>
              <a:t>dataset</a:t>
            </a:r>
            <a:endParaRPr lang="sv-SE" dirty="0"/>
          </a:p>
        </p:txBody>
      </p:sp>
      <p:sp>
        <p:nvSpPr>
          <p:cNvPr id="4" name="Platshållare för sidfot 3">
            <a:extLst>
              <a:ext uri="{FF2B5EF4-FFF2-40B4-BE49-F238E27FC236}">
                <a16:creationId xmlns:a16="http://schemas.microsoft.com/office/drawing/2014/main" id="{7E78E3B9-404B-4191-A4EE-EBD32D22E126}"/>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B69BFFEB-AEF6-42FC-B079-0B2E2C527E49}"/>
              </a:ext>
            </a:extLst>
          </p:cNvPr>
          <p:cNvSpPr>
            <a:spLocks noGrp="1"/>
          </p:cNvSpPr>
          <p:nvPr>
            <p:ph type="sldNum" sz="quarter" idx="12"/>
          </p:nvPr>
        </p:nvSpPr>
        <p:spPr/>
        <p:txBody>
          <a:bodyPr/>
          <a:lstStyle/>
          <a:p>
            <a:fld id="{9C3D4D15-3887-47F3-AC8F-B99C7C44B5C5}" type="slidenum">
              <a:rPr lang="sv-SE" smtClean="0"/>
              <a:pPr/>
              <a:t>20</a:t>
            </a:fld>
            <a:endParaRPr lang="sv-SE" dirty="0"/>
          </a:p>
        </p:txBody>
      </p:sp>
    </p:spTree>
    <p:extLst>
      <p:ext uri="{BB962C8B-B14F-4D97-AF65-F5344CB8AC3E}">
        <p14:creationId xmlns:p14="http://schemas.microsoft.com/office/powerpoint/2010/main" val="64065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2BA8409-C6A2-44E3-814A-2E8A0FC63492}"/>
              </a:ext>
            </a:extLst>
          </p:cNvPr>
          <p:cNvSpPr>
            <a:spLocks noGrp="1"/>
          </p:cNvSpPr>
          <p:nvPr>
            <p:ph idx="1"/>
          </p:nvPr>
        </p:nvSpPr>
        <p:spPr>
          <a:xfrm>
            <a:off x="608840" y="1389739"/>
            <a:ext cx="12716867" cy="5278689"/>
          </a:xfrm>
        </p:spPr>
        <p:txBody>
          <a:bodyPr/>
          <a:lstStyle/>
          <a:p>
            <a:r>
              <a:rPr lang="sv-SE" dirty="0"/>
              <a:t>En särskild utredare är förordnad för att titta på hur direktivet kan genomföras i svensk rätt. </a:t>
            </a:r>
          </a:p>
          <a:p>
            <a:r>
              <a:rPr lang="sv-SE" dirty="0"/>
              <a:t>Lantmäteriet har fått i uppdrag att analysera budgetära konsekvenser av att tillgängliggöra värdefulla datamängder.</a:t>
            </a:r>
          </a:p>
          <a:p>
            <a:r>
              <a:rPr lang="sv-SE" dirty="0"/>
              <a:t>Kommissionen inrättar en kommitté för arbetet med konsekvensanalys och identifiering av värdefulla datamängder.</a:t>
            </a:r>
          </a:p>
          <a:p>
            <a:r>
              <a:rPr lang="sv-SE" dirty="0"/>
              <a:t>Arbetet i </a:t>
            </a:r>
            <a:r>
              <a:rPr lang="sv-SE" dirty="0" err="1"/>
              <a:t>KOM:s</a:t>
            </a:r>
            <a:r>
              <a:rPr lang="sv-SE" dirty="0"/>
              <a:t> expertgrupp för PSI-frågor fortsätter.</a:t>
            </a:r>
          </a:p>
        </p:txBody>
      </p:sp>
      <p:sp>
        <p:nvSpPr>
          <p:cNvPr id="3" name="Rubrik 2">
            <a:extLst>
              <a:ext uri="{FF2B5EF4-FFF2-40B4-BE49-F238E27FC236}">
                <a16:creationId xmlns:a16="http://schemas.microsoft.com/office/drawing/2014/main" id="{EB9446B1-1594-4904-892D-697B853DF50E}"/>
              </a:ext>
            </a:extLst>
          </p:cNvPr>
          <p:cNvSpPr>
            <a:spLocks noGrp="1"/>
          </p:cNvSpPr>
          <p:nvPr>
            <p:ph type="title"/>
          </p:nvPr>
        </p:nvSpPr>
        <p:spPr/>
        <p:txBody>
          <a:bodyPr/>
          <a:lstStyle/>
          <a:p>
            <a:r>
              <a:rPr lang="sv-SE" dirty="0"/>
              <a:t>Vad händer nu?</a:t>
            </a:r>
          </a:p>
        </p:txBody>
      </p:sp>
      <p:sp>
        <p:nvSpPr>
          <p:cNvPr id="4" name="Platshållare för sidfot 3">
            <a:extLst>
              <a:ext uri="{FF2B5EF4-FFF2-40B4-BE49-F238E27FC236}">
                <a16:creationId xmlns:a16="http://schemas.microsoft.com/office/drawing/2014/main" id="{5DB74B43-3B34-48B5-96AC-17BDD069D601}"/>
              </a:ext>
            </a:extLst>
          </p:cNvPr>
          <p:cNvSpPr>
            <a:spLocks noGrp="1"/>
          </p:cNvSpPr>
          <p:nvPr>
            <p:ph type="ftr" sz="quarter" idx="11"/>
          </p:nvPr>
        </p:nvSpPr>
        <p:spPr/>
        <p:txBody>
          <a:bodyPr/>
          <a:lstStyle/>
          <a:p>
            <a:r>
              <a:rPr lang="sv-SE"/>
              <a:t>Finansdepartementet</a:t>
            </a:r>
            <a:endParaRPr lang="sv-SE" dirty="0"/>
          </a:p>
        </p:txBody>
      </p:sp>
      <p:sp>
        <p:nvSpPr>
          <p:cNvPr id="5" name="Platshållare för bildnummer 4">
            <a:extLst>
              <a:ext uri="{FF2B5EF4-FFF2-40B4-BE49-F238E27FC236}">
                <a16:creationId xmlns:a16="http://schemas.microsoft.com/office/drawing/2014/main" id="{1AC60A8A-B5FA-4EBF-B7DD-B3EB2D299825}"/>
              </a:ext>
            </a:extLst>
          </p:cNvPr>
          <p:cNvSpPr>
            <a:spLocks noGrp="1"/>
          </p:cNvSpPr>
          <p:nvPr>
            <p:ph type="sldNum" sz="quarter" idx="12"/>
          </p:nvPr>
        </p:nvSpPr>
        <p:spPr/>
        <p:txBody>
          <a:bodyPr/>
          <a:lstStyle/>
          <a:p>
            <a:fld id="{9C3D4D15-3887-47F3-AC8F-B99C7C44B5C5}" type="slidenum">
              <a:rPr lang="sv-SE" smtClean="0"/>
              <a:pPr/>
              <a:t>21</a:t>
            </a:fld>
            <a:endParaRPr lang="sv-SE" dirty="0"/>
          </a:p>
        </p:txBody>
      </p:sp>
    </p:spTree>
    <p:extLst>
      <p:ext uri="{BB962C8B-B14F-4D97-AF65-F5344CB8AC3E}">
        <p14:creationId xmlns:p14="http://schemas.microsoft.com/office/powerpoint/2010/main" val="318429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8549DC-BB6E-4307-BB25-810C038D6444}"/>
              </a:ext>
            </a:extLst>
          </p:cNvPr>
          <p:cNvSpPr>
            <a:spLocks noGrp="1"/>
          </p:cNvSpPr>
          <p:nvPr>
            <p:ph type="ctrTitle"/>
          </p:nvPr>
        </p:nvSpPr>
        <p:spPr/>
        <p:txBody>
          <a:bodyPr/>
          <a:lstStyle/>
          <a:p>
            <a:pPr algn="ctr"/>
            <a:br>
              <a:rPr lang="sv-SE" dirty="0"/>
            </a:br>
            <a:br>
              <a:rPr lang="sv-SE" dirty="0"/>
            </a:br>
            <a:r>
              <a:rPr lang="sv-SE" dirty="0"/>
              <a:t>Tack!</a:t>
            </a:r>
          </a:p>
        </p:txBody>
      </p:sp>
      <p:sp>
        <p:nvSpPr>
          <p:cNvPr id="3" name="Platshållare för sidfot 2">
            <a:extLst>
              <a:ext uri="{FF2B5EF4-FFF2-40B4-BE49-F238E27FC236}">
                <a16:creationId xmlns:a16="http://schemas.microsoft.com/office/drawing/2014/main" id="{1BC1D905-5B9D-4E11-8215-96C5EE6C9717}"/>
              </a:ext>
            </a:extLst>
          </p:cNvPr>
          <p:cNvSpPr>
            <a:spLocks noGrp="1"/>
          </p:cNvSpPr>
          <p:nvPr>
            <p:ph type="ftr" sz="quarter" idx="11"/>
          </p:nvPr>
        </p:nvSpPr>
        <p:spPr/>
        <p:txBody>
          <a:bodyPr/>
          <a:lstStyle/>
          <a:p>
            <a:r>
              <a:rPr lang="sv-SE"/>
              <a:t>Finansdepartementet</a:t>
            </a:r>
            <a:endParaRPr lang="sv-SE" dirty="0"/>
          </a:p>
        </p:txBody>
      </p:sp>
      <p:sp>
        <p:nvSpPr>
          <p:cNvPr id="4" name="Platshållare för bildnummer 3">
            <a:extLst>
              <a:ext uri="{FF2B5EF4-FFF2-40B4-BE49-F238E27FC236}">
                <a16:creationId xmlns:a16="http://schemas.microsoft.com/office/drawing/2014/main" id="{86EC44CA-62E1-4245-850B-75EAFBA0C8A7}"/>
              </a:ext>
            </a:extLst>
          </p:cNvPr>
          <p:cNvSpPr>
            <a:spLocks noGrp="1"/>
          </p:cNvSpPr>
          <p:nvPr>
            <p:ph type="sldNum" sz="quarter" idx="12"/>
          </p:nvPr>
        </p:nvSpPr>
        <p:spPr/>
        <p:txBody>
          <a:bodyPr/>
          <a:lstStyle/>
          <a:p>
            <a:fld id="{9C3D4D15-3887-47F3-AC8F-B99C7C44B5C5}" type="slidenum">
              <a:rPr lang="sv-SE" smtClean="0"/>
              <a:pPr/>
              <a:t>22</a:t>
            </a:fld>
            <a:endParaRPr lang="sv-SE" dirty="0"/>
          </a:p>
        </p:txBody>
      </p:sp>
    </p:spTree>
    <p:extLst>
      <p:ext uri="{BB962C8B-B14F-4D97-AF65-F5344CB8AC3E}">
        <p14:creationId xmlns:p14="http://schemas.microsoft.com/office/powerpoint/2010/main" val="420240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D015FB-078A-4278-856C-91404CD504D8}"/>
              </a:ext>
            </a:extLst>
          </p:cNvPr>
          <p:cNvSpPr>
            <a:spLocks noGrp="1"/>
          </p:cNvSpPr>
          <p:nvPr>
            <p:ph type="title"/>
          </p:nvPr>
        </p:nvSpPr>
        <p:spPr/>
        <p:txBody>
          <a:bodyPr/>
          <a:lstStyle/>
          <a:p>
            <a:r>
              <a:rPr lang="sv-SE" dirty="0"/>
              <a:t>KOMMISSIONENS </a:t>
            </a:r>
            <a:r>
              <a:rPr lang="sv-SE" dirty="0" err="1"/>
              <a:t>FRÅGa</a:t>
            </a:r>
            <a:r>
              <a:rPr lang="sv-SE" dirty="0"/>
              <a:t> innan sommaren</a:t>
            </a:r>
          </a:p>
        </p:txBody>
      </p:sp>
      <p:sp>
        <p:nvSpPr>
          <p:cNvPr id="8" name="Platshållare för innehåll 7">
            <a:extLst>
              <a:ext uri="{FF2B5EF4-FFF2-40B4-BE49-F238E27FC236}">
                <a16:creationId xmlns:a16="http://schemas.microsoft.com/office/drawing/2014/main" id="{5C55FDED-CF10-4B25-AC0A-38381B3BDCB8}"/>
              </a:ext>
            </a:extLst>
          </p:cNvPr>
          <p:cNvSpPr>
            <a:spLocks noGrp="1"/>
          </p:cNvSpPr>
          <p:nvPr>
            <p:ph idx="1"/>
          </p:nvPr>
        </p:nvSpPr>
        <p:spPr>
          <a:xfrm>
            <a:off x="612569" y="1882493"/>
            <a:ext cx="10515600" cy="4874803"/>
          </a:xfrm>
        </p:spPr>
        <p:txBody>
          <a:bodyPr/>
          <a:lstStyle/>
          <a:p>
            <a:r>
              <a:rPr lang="sv-SE" sz="2400" dirty="0"/>
              <a:t>Statistik och bolagsinformation – särskild förfrågan</a:t>
            </a:r>
          </a:p>
          <a:p>
            <a:endParaRPr lang="sv-SE" sz="2400" dirty="0"/>
          </a:p>
          <a:p>
            <a:pPr eaLnBrk="0" fontAlgn="base" hangingPunct="0">
              <a:lnSpc>
                <a:spcPct val="100000"/>
              </a:lnSpc>
              <a:spcBef>
                <a:spcPct val="0"/>
              </a:spcBef>
              <a:spcAft>
                <a:spcPct val="0"/>
              </a:spcAft>
            </a:pPr>
            <a:r>
              <a:rPr lang="sv-SE" sz="2400" dirty="0"/>
              <a:t>28/6	Förfrågan inkom till Lantmäteriet</a:t>
            </a:r>
          </a:p>
          <a:p>
            <a:pPr eaLnBrk="0" fontAlgn="base" hangingPunct="0">
              <a:lnSpc>
                <a:spcPct val="100000"/>
              </a:lnSpc>
              <a:spcBef>
                <a:spcPct val="0"/>
              </a:spcBef>
              <a:spcAft>
                <a:spcPct val="0"/>
              </a:spcAft>
            </a:pPr>
            <a:endParaRPr lang="sv-SE" sz="2400" dirty="0"/>
          </a:p>
          <a:p>
            <a:pPr eaLnBrk="0" fontAlgn="base" hangingPunct="0">
              <a:lnSpc>
                <a:spcPct val="100000"/>
              </a:lnSpc>
              <a:spcBef>
                <a:spcPct val="0"/>
              </a:spcBef>
              <a:spcAft>
                <a:spcPct val="0"/>
              </a:spcAft>
            </a:pPr>
            <a:r>
              <a:rPr lang="sv-SE" sz="2400" dirty="0"/>
              <a:t>1/7	Förfrågan skickades till berörda</a:t>
            </a:r>
          </a:p>
          <a:p>
            <a:pPr eaLnBrk="0" fontAlgn="base" hangingPunct="0">
              <a:lnSpc>
                <a:spcPct val="100000"/>
              </a:lnSpc>
              <a:spcBef>
                <a:spcPct val="0"/>
              </a:spcBef>
              <a:spcAft>
                <a:spcPct val="0"/>
              </a:spcAft>
            </a:pPr>
            <a:endParaRPr lang="sv-SE" sz="2400" dirty="0"/>
          </a:p>
          <a:p>
            <a:pPr eaLnBrk="0" fontAlgn="base" hangingPunct="0">
              <a:lnSpc>
                <a:spcPct val="100000"/>
              </a:lnSpc>
              <a:spcBef>
                <a:spcPct val="0"/>
              </a:spcBef>
              <a:spcAft>
                <a:spcPct val="0"/>
              </a:spcAft>
            </a:pPr>
            <a:r>
              <a:rPr lang="sv-SE" sz="2400" dirty="0"/>
              <a:t>20/8  	Förslag från berörda</a:t>
            </a:r>
          </a:p>
          <a:p>
            <a:pPr eaLnBrk="0" fontAlgn="base" hangingPunct="0">
              <a:lnSpc>
                <a:spcPct val="100000"/>
              </a:lnSpc>
              <a:spcBef>
                <a:spcPct val="0"/>
              </a:spcBef>
              <a:spcAft>
                <a:spcPct val="0"/>
              </a:spcAft>
            </a:pPr>
            <a:endParaRPr lang="sv-SE" sz="2400" dirty="0"/>
          </a:p>
          <a:p>
            <a:pPr eaLnBrk="0" fontAlgn="base" hangingPunct="0">
              <a:lnSpc>
                <a:spcPct val="100000"/>
              </a:lnSpc>
              <a:spcBef>
                <a:spcPct val="0"/>
              </a:spcBef>
              <a:spcAft>
                <a:spcPct val="0"/>
              </a:spcAft>
            </a:pPr>
            <a:r>
              <a:rPr lang="sv-SE" sz="2400" dirty="0"/>
              <a:t>22/8  	Arbete med förslag</a:t>
            </a:r>
          </a:p>
          <a:p>
            <a:pPr eaLnBrk="0" fontAlgn="base" hangingPunct="0">
              <a:lnSpc>
                <a:spcPct val="100000"/>
              </a:lnSpc>
              <a:spcBef>
                <a:spcPct val="0"/>
              </a:spcBef>
              <a:spcAft>
                <a:spcPct val="0"/>
              </a:spcAft>
            </a:pPr>
            <a:endParaRPr lang="sv-SE" sz="2400" dirty="0"/>
          </a:p>
          <a:p>
            <a:pPr eaLnBrk="0" fontAlgn="base" hangingPunct="0">
              <a:lnSpc>
                <a:spcPct val="100000"/>
              </a:lnSpc>
              <a:spcBef>
                <a:spcPct val="0"/>
              </a:spcBef>
              <a:spcAft>
                <a:spcPct val="0"/>
              </a:spcAft>
            </a:pPr>
            <a:r>
              <a:rPr lang="sv-SE" sz="2400" dirty="0"/>
              <a:t>27/8 	Svar till departementet</a:t>
            </a:r>
          </a:p>
          <a:p>
            <a:pPr eaLnBrk="0" fontAlgn="base" hangingPunct="0">
              <a:lnSpc>
                <a:spcPct val="100000"/>
              </a:lnSpc>
              <a:spcBef>
                <a:spcPct val="0"/>
              </a:spcBef>
              <a:spcAft>
                <a:spcPct val="0"/>
              </a:spcAft>
            </a:pPr>
            <a:endParaRPr lang="sv-SE" altLang="sv-SE" sz="1600" dirty="0">
              <a:latin typeface="Symbol" panose="05050102010706020507" pitchFamily="18" charset="2"/>
              <a:cs typeface="Calibri" panose="020F0502020204030204" pitchFamily="34" charset="0"/>
            </a:endParaRPr>
          </a:p>
          <a:p>
            <a:pPr eaLnBrk="0" fontAlgn="base" hangingPunct="0">
              <a:lnSpc>
                <a:spcPct val="100000"/>
              </a:lnSpc>
              <a:spcBef>
                <a:spcPct val="0"/>
              </a:spcBef>
              <a:spcAft>
                <a:spcPct val="0"/>
              </a:spcAft>
            </a:pPr>
            <a:endParaRPr lang="sv-SE" altLang="sv-SE" sz="1400" dirty="0"/>
          </a:p>
          <a:p>
            <a:endParaRPr lang="sv-SE" dirty="0"/>
          </a:p>
        </p:txBody>
      </p:sp>
      <p:sp>
        <p:nvSpPr>
          <p:cNvPr id="4" name="Pratbubbla: rektangel med rundade hörn 3">
            <a:extLst>
              <a:ext uri="{FF2B5EF4-FFF2-40B4-BE49-F238E27FC236}">
                <a16:creationId xmlns:a16="http://schemas.microsoft.com/office/drawing/2014/main" id="{409B4E63-1C56-4F07-9110-724A55B1EFCF}"/>
              </a:ext>
            </a:extLst>
          </p:cNvPr>
          <p:cNvSpPr/>
          <p:nvPr/>
        </p:nvSpPr>
        <p:spPr>
          <a:xfrm>
            <a:off x="7363325" y="2093842"/>
            <a:ext cx="4216105" cy="4355083"/>
          </a:xfrm>
          <a:prstGeom prst="wedgeRoundRectCallout">
            <a:avLst>
              <a:gd name="adj1" fmla="val -63543"/>
              <a:gd name="adj2" fmla="val -14599"/>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Via departementet kom en fråga från kommissionen </a:t>
            </a:r>
            <a:r>
              <a:rPr lang="sv-SE" sz="2400" dirty="0" err="1"/>
              <a:t>ang</a:t>
            </a:r>
            <a:r>
              <a:rPr lang="sv-SE" sz="2400" dirty="0"/>
              <a:t> att redan i detta skede ge ett första förslag till värdefulla data för områdena </a:t>
            </a:r>
            <a:r>
              <a:rPr lang="sv-SE" sz="2400" b="1" dirty="0"/>
              <a:t>statistik</a:t>
            </a:r>
            <a:r>
              <a:rPr lang="sv-SE" sz="2400" dirty="0"/>
              <a:t> och </a:t>
            </a:r>
            <a:r>
              <a:rPr lang="sv-SE" sz="2400" b="1" dirty="0"/>
              <a:t>bolagsinformation</a:t>
            </a:r>
            <a:r>
              <a:rPr lang="sv-SE" sz="2400" dirty="0"/>
              <a:t>.  Frågan skickades till SCB, Bolagsverket och några kommunrepresentanter. </a:t>
            </a:r>
          </a:p>
        </p:txBody>
      </p:sp>
    </p:spTree>
    <p:extLst>
      <p:ext uri="{BB962C8B-B14F-4D97-AF65-F5344CB8AC3E}">
        <p14:creationId xmlns:p14="http://schemas.microsoft.com/office/powerpoint/2010/main" val="237527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D015FB-078A-4278-856C-91404CD504D8}"/>
              </a:ext>
            </a:extLst>
          </p:cNvPr>
          <p:cNvSpPr>
            <a:spLocks noGrp="1"/>
          </p:cNvSpPr>
          <p:nvPr>
            <p:ph type="title"/>
          </p:nvPr>
        </p:nvSpPr>
        <p:spPr/>
        <p:txBody>
          <a:bodyPr/>
          <a:lstStyle/>
          <a:p>
            <a:r>
              <a:rPr lang="sv-SE" dirty="0"/>
              <a:t>PRESENTATION AV FÖRSLAG</a:t>
            </a:r>
          </a:p>
        </p:txBody>
      </p:sp>
      <p:sp>
        <p:nvSpPr>
          <p:cNvPr id="8" name="Platshållare för innehåll 7">
            <a:extLst>
              <a:ext uri="{FF2B5EF4-FFF2-40B4-BE49-F238E27FC236}">
                <a16:creationId xmlns:a16="http://schemas.microsoft.com/office/drawing/2014/main" id="{5C55FDED-CF10-4B25-AC0A-38381B3BDCB8}"/>
              </a:ext>
            </a:extLst>
          </p:cNvPr>
          <p:cNvSpPr>
            <a:spLocks noGrp="1"/>
          </p:cNvSpPr>
          <p:nvPr>
            <p:ph idx="1"/>
          </p:nvPr>
        </p:nvSpPr>
        <p:spPr>
          <a:xfrm>
            <a:off x="612569" y="1892653"/>
            <a:ext cx="10515600" cy="3715667"/>
          </a:xfrm>
        </p:spPr>
        <p:txBody>
          <a:bodyPr/>
          <a:lstStyle/>
          <a:p>
            <a:r>
              <a:rPr lang="sv-SE" dirty="0"/>
              <a:t>Statistik och bolagsinformation</a:t>
            </a:r>
          </a:p>
          <a:p>
            <a:endParaRPr lang="sv-SE" dirty="0"/>
          </a:p>
          <a:p>
            <a:pPr marL="457200" indent="-457200">
              <a:buFont typeface="Arial" panose="020B0604020202020204" pitchFamily="34" charset="0"/>
              <a:buChar char="•"/>
            </a:pPr>
            <a:r>
              <a:rPr lang="sv-SE" dirty="0"/>
              <a:t>Marie </a:t>
            </a:r>
            <a:r>
              <a:rPr lang="sv-SE" dirty="0" err="1"/>
              <a:t>Haldorsson</a:t>
            </a:r>
            <a:r>
              <a:rPr lang="sv-SE" dirty="0"/>
              <a:t>, SCB</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Peter Wikman, Botkyrka kommun</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Joakim Nyström, Bolagsverket</a:t>
            </a:r>
          </a:p>
          <a:p>
            <a:endParaRPr lang="sv-SE" dirty="0"/>
          </a:p>
        </p:txBody>
      </p:sp>
      <p:sp>
        <p:nvSpPr>
          <p:cNvPr id="4" name="Pratbubbla: rektangel med rundade hörn 3">
            <a:extLst>
              <a:ext uri="{FF2B5EF4-FFF2-40B4-BE49-F238E27FC236}">
                <a16:creationId xmlns:a16="http://schemas.microsoft.com/office/drawing/2014/main" id="{9985B04A-301D-48B1-A3BF-156ECFF98838}"/>
              </a:ext>
            </a:extLst>
          </p:cNvPr>
          <p:cNvSpPr/>
          <p:nvPr/>
        </p:nvSpPr>
        <p:spPr>
          <a:xfrm>
            <a:off x="7363325" y="1227220"/>
            <a:ext cx="4216105" cy="5221706"/>
          </a:xfrm>
          <a:prstGeom prst="wedgeRoundRectCallout">
            <a:avLst>
              <a:gd name="adj1" fmla="val -63543"/>
              <a:gd name="adj2" fmla="val -14599"/>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Marie, Peter och Joakim redovisade sina förslag.  De reflekterade även över processen att ta fram dessa förslag </a:t>
            </a:r>
          </a:p>
        </p:txBody>
      </p:sp>
    </p:spTree>
    <p:extLst>
      <p:ext uri="{BB962C8B-B14F-4D97-AF65-F5344CB8AC3E}">
        <p14:creationId xmlns:p14="http://schemas.microsoft.com/office/powerpoint/2010/main" val="281803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Förslag ”</a:t>
            </a:r>
            <a:r>
              <a:rPr lang="sv-SE" dirty="0" err="1"/>
              <a:t>High</a:t>
            </a:r>
            <a:r>
              <a:rPr lang="sv-SE" dirty="0"/>
              <a:t> </a:t>
            </a:r>
            <a:r>
              <a:rPr lang="sv-SE" dirty="0" err="1"/>
              <a:t>value</a:t>
            </a:r>
            <a:r>
              <a:rPr lang="sv-SE" dirty="0"/>
              <a:t> </a:t>
            </a:r>
            <a:r>
              <a:rPr lang="sv-SE" dirty="0" err="1"/>
              <a:t>datasets</a:t>
            </a:r>
            <a:r>
              <a:rPr lang="sv-SE" dirty="0"/>
              <a:t>”</a:t>
            </a:r>
          </a:p>
        </p:txBody>
      </p:sp>
      <p:sp>
        <p:nvSpPr>
          <p:cNvPr id="3" name="Platshållare för text 2"/>
          <p:cNvSpPr>
            <a:spLocks noGrp="1"/>
          </p:cNvSpPr>
          <p:nvPr>
            <p:ph type="body" sz="quarter" idx="10"/>
          </p:nvPr>
        </p:nvSpPr>
        <p:spPr/>
        <p:txBody>
          <a:bodyPr/>
          <a:lstStyle/>
          <a:p>
            <a:r>
              <a:rPr lang="sv-SE" dirty="0"/>
              <a:t>Marie Haldorson</a:t>
            </a:r>
          </a:p>
        </p:txBody>
      </p:sp>
    </p:spTree>
    <p:extLst>
      <p:ext uri="{BB962C8B-B14F-4D97-AF65-F5344CB8AC3E}">
        <p14:creationId xmlns:p14="http://schemas.microsoft.com/office/powerpoint/2010/main" val="324580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537AE-A456-40CC-8436-042D68A68DBA}"/>
              </a:ext>
            </a:extLst>
          </p:cNvPr>
          <p:cNvSpPr>
            <a:spLocks noGrp="1"/>
          </p:cNvSpPr>
          <p:nvPr>
            <p:ph type="ctrTitle"/>
          </p:nvPr>
        </p:nvSpPr>
        <p:spPr/>
        <p:txBody>
          <a:bodyPr/>
          <a:lstStyle/>
          <a:p>
            <a:r>
              <a:rPr lang="sv-SE" dirty="0"/>
              <a:t>Statistik</a:t>
            </a:r>
          </a:p>
        </p:txBody>
      </p:sp>
    </p:spTree>
    <p:extLst>
      <p:ext uri="{BB962C8B-B14F-4D97-AF65-F5344CB8AC3E}">
        <p14:creationId xmlns:p14="http://schemas.microsoft.com/office/powerpoint/2010/main" val="762466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67E3F8-FC30-46BD-B061-DAA3FA287AE9}"/>
              </a:ext>
            </a:extLst>
          </p:cNvPr>
          <p:cNvSpPr>
            <a:spLocks noGrp="1"/>
          </p:cNvSpPr>
          <p:nvPr>
            <p:ph type="title"/>
          </p:nvPr>
        </p:nvSpPr>
        <p:spPr/>
        <p:txBody>
          <a:bodyPr/>
          <a:lstStyle/>
          <a:p>
            <a:r>
              <a:rPr lang="sv-SE" dirty="0"/>
              <a:t>Europeisk statistik</a:t>
            </a:r>
          </a:p>
        </p:txBody>
      </p:sp>
      <p:sp>
        <p:nvSpPr>
          <p:cNvPr id="3" name="Platshållare för text 2">
            <a:extLst>
              <a:ext uri="{FF2B5EF4-FFF2-40B4-BE49-F238E27FC236}">
                <a16:creationId xmlns:a16="http://schemas.microsoft.com/office/drawing/2014/main" id="{906B5DBD-3E99-4508-B207-C969ED45BF5F}"/>
              </a:ext>
            </a:extLst>
          </p:cNvPr>
          <p:cNvSpPr>
            <a:spLocks noGrp="1"/>
          </p:cNvSpPr>
          <p:nvPr>
            <p:ph type="body" sz="quarter" idx="14"/>
          </p:nvPr>
        </p:nvSpPr>
        <p:spPr/>
        <p:txBody>
          <a:bodyPr/>
          <a:lstStyle/>
          <a:p>
            <a:r>
              <a:rPr lang="sv-SE" dirty="0"/>
              <a:t>Eurostat sammanställer jämförbar statistik i sin databas: </a:t>
            </a:r>
            <a:r>
              <a:rPr lang="sv-SE" u="sng" dirty="0">
                <a:hlinkClick r:id="rId3"/>
              </a:rPr>
              <a:t>https://ec.europa.eu/eurostat/data/database</a:t>
            </a:r>
            <a:r>
              <a:rPr lang="sv-SE" dirty="0"/>
              <a:t> </a:t>
            </a:r>
          </a:p>
          <a:p>
            <a:r>
              <a:rPr lang="sv-SE" dirty="0"/>
              <a:t>Statistiken är åtkomlig via webbtjänster som öppna data</a:t>
            </a:r>
          </a:p>
          <a:p>
            <a:endParaRPr lang="sv-SE" dirty="0"/>
          </a:p>
          <a:p>
            <a:endParaRPr lang="sv-SE" dirty="0"/>
          </a:p>
        </p:txBody>
      </p:sp>
      <p:sp>
        <p:nvSpPr>
          <p:cNvPr id="4" name="Platshållare för bild 3">
            <a:extLst>
              <a:ext uri="{FF2B5EF4-FFF2-40B4-BE49-F238E27FC236}">
                <a16:creationId xmlns:a16="http://schemas.microsoft.com/office/drawing/2014/main" id="{8C646EF8-8F61-4D38-9C44-4349ED6B06DF}"/>
              </a:ext>
            </a:extLst>
          </p:cNvPr>
          <p:cNvSpPr>
            <a:spLocks noGrp="1"/>
          </p:cNvSpPr>
          <p:nvPr>
            <p:ph type="pic" sz="quarter" idx="15"/>
          </p:nvPr>
        </p:nvSpPr>
        <p:spPr/>
      </p:sp>
      <p:pic>
        <p:nvPicPr>
          <p:cNvPr id="5" name="Bildobjekt 4"/>
          <p:cNvPicPr>
            <a:picLocks noChangeAspect="1"/>
          </p:cNvPicPr>
          <p:nvPr/>
        </p:nvPicPr>
        <p:blipFill>
          <a:blip r:embed="rId4"/>
          <a:stretch>
            <a:fillRect/>
          </a:stretch>
        </p:blipFill>
        <p:spPr>
          <a:xfrm>
            <a:off x="7054376" y="0"/>
            <a:ext cx="5137624" cy="6797615"/>
          </a:xfrm>
          <a:prstGeom prst="rect">
            <a:avLst/>
          </a:prstGeom>
        </p:spPr>
      </p:pic>
    </p:spTree>
    <p:extLst>
      <p:ext uri="{BB962C8B-B14F-4D97-AF65-F5344CB8AC3E}">
        <p14:creationId xmlns:p14="http://schemas.microsoft.com/office/powerpoint/2010/main" val="2077964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Svensk statistik</a:t>
            </a:r>
          </a:p>
        </p:txBody>
      </p:sp>
      <p:sp>
        <p:nvSpPr>
          <p:cNvPr id="3" name="Platshållare för text 2"/>
          <p:cNvSpPr>
            <a:spLocks noGrp="1"/>
          </p:cNvSpPr>
          <p:nvPr>
            <p:ph type="body" sz="quarter" idx="14"/>
          </p:nvPr>
        </p:nvSpPr>
        <p:spPr/>
        <p:txBody>
          <a:bodyPr/>
          <a:lstStyle/>
          <a:p>
            <a:r>
              <a:rPr lang="sv-SE" dirty="0"/>
              <a:t>SCB har statistik som beskriver befolkning och ekonomi i Statistikdatabasen </a:t>
            </a:r>
          </a:p>
          <a:p>
            <a:r>
              <a:rPr lang="sv-SE" dirty="0"/>
              <a:t>Statistiken är åtkomlig via API som öppna data</a:t>
            </a:r>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7170438" y="24066"/>
            <a:ext cx="4811653" cy="6820694"/>
          </a:xfrm>
          <a:prstGeom prst="rect">
            <a:avLst/>
          </a:prstGeom>
        </p:spPr>
      </p:pic>
    </p:spTree>
    <p:extLst>
      <p:ext uri="{BB962C8B-B14F-4D97-AF65-F5344CB8AC3E}">
        <p14:creationId xmlns:p14="http://schemas.microsoft.com/office/powerpoint/2010/main" val="4263261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text 2"/>
          <p:cNvSpPr>
            <a:spLocks noGrp="1"/>
          </p:cNvSpPr>
          <p:nvPr>
            <p:ph type="body" sz="quarter" idx="14"/>
          </p:nvPr>
        </p:nvSpPr>
        <p:spPr/>
        <p:txBody>
          <a:bodyPr/>
          <a:lstStyle/>
          <a:p>
            <a:endParaRPr lang="sv-SE"/>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189782" y="5709"/>
            <a:ext cx="11812436" cy="6846582"/>
          </a:xfrm>
          <a:prstGeom prst="rect">
            <a:avLst/>
          </a:prstGeom>
        </p:spPr>
      </p:pic>
      <p:sp>
        <p:nvSpPr>
          <p:cNvPr id="6" name="textruta 5"/>
          <p:cNvSpPr txBox="1"/>
          <p:nvPr/>
        </p:nvSpPr>
        <p:spPr>
          <a:xfrm>
            <a:off x="9622631" y="4865298"/>
            <a:ext cx="2406769" cy="1200329"/>
          </a:xfrm>
          <a:prstGeom prst="rect">
            <a:avLst/>
          </a:prstGeom>
          <a:solidFill>
            <a:schemeClr val="accent4"/>
          </a:solidFill>
        </p:spPr>
        <p:txBody>
          <a:bodyPr wrap="square" rtlCol="0">
            <a:spAutoFit/>
          </a:bodyPr>
          <a:lstStyle/>
          <a:p>
            <a:r>
              <a:rPr lang="sv-SE" dirty="0"/>
              <a:t>SCB har lagt upp de ämnesområden som vi har ansvar för på öppnadata.se</a:t>
            </a:r>
          </a:p>
        </p:txBody>
      </p:sp>
    </p:spTree>
    <p:extLst>
      <p:ext uri="{BB962C8B-B14F-4D97-AF65-F5344CB8AC3E}">
        <p14:creationId xmlns:p14="http://schemas.microsoft.com/office/powerpoint/2010/main" val="413996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519DC-12B4-4387-B190-5F48F90BE078}"/>
              </a:ext>
            </a:extLst>
          </p:cNvPr>
          <p:cNvSpPr>
            <a:spLocks noGrp="1"/>
          </p:cNvSpPr>
          <p:nvPr>
            <p:ph type="title"/>
          </p:nvPr>
        </p:nvSpPr>
        <p:spPr/>
        <p:txBody>
          <a:bodyPr/>
          <a:lstStyle/>
          <a:p>
            <a:r>
              <a:rPr lang="sv-SE" dirty="0"/>
              <a:t>Grova deadlines</a:t>
            </a:r>
          </a:p>
        </p:txBody>
      </p:sp>
      <p:sp>
        <p:nvSpPr>
          <p:cNvPr id="3" name="Platshållare för innehåll 2">
            <a:extLst>
              <a:ext uri="{FF2B5EF4-FFF2-40B4-BE49-F238E27FC236}">
                <a16:creationId xmlns:a16="http://schemas.microsoft.com/office/drawing/2014/main" id="{7418D252-323A-437E-8F2A-03FF15CDC8F3}"/>
              </a:ext>
            </a:extLst>
          </p:cNvPr>
          <p:cNvSpPr>
            <a:spLocks noGrp="1"/>
          </p:cNvSpPr>
          <p:nvPr>
            <p:ph idx="1"/>
          </p:nvPr>
        </p:nvSpPr>
        <p:spPr>
          <a:xfrm>
            <a:off x="612569" y="1526346"/>
            <a:ext cx="10515600" cy="4874803"/>
          </a:xfrm>
        </p:spPr>
        <p:txBody>
          <a:bodyPr/>
          <a:lstStyle/>
          <a:p>
            <a:pPr marL="457200" indent="-457200">
              <a:buFont typeface="Arial" panose="020B0604020202020204" pitchFamily="34" charset="0"/>
              <a:buChar char="•"/>
            </a:pPr>
            <a:r>
              <a:rPr lang="sv-SE" dirty="0"/>
              <a:t>Metodik: 						mitten av september</a:t>
            </a:r>
          </a:p>
          <a:p>
            <a:pPr marL="457200" indent="-457200">
              <a:buFont typeface="Arial" panose="020B0604020202020204" pitchFamily="34" charset="0"/>
              <a:buChar char="•"/>
            </a:pPr>
            <a:r>
              <a:rPr lang="sv-SE" dirty="0"/>
              <a:t>Förslag på lista: 					mitten av oktober</a:t>
            </a:r>
          </a:p>
          <a:p>
            <a:pPr marL="457200" indent="-457200">
              <a:buFont typeface="Arial" panose="020B0604020202020204" pitchFamily="34" charset="0"/>
              <a:buChar char="•"/>
            </a:pPr>
            <a:r>
              <a:rPr lang="sv-SE" dirty="0"/>
              <a:t>Samhällsekonomisk nyttovärdering: 	mitten av november</a:t>
            </a:r>
          </a:p>
          <a:p>
            <a:pPr marL="457200" indent="-457200">
              <a:buFont typeface="Arial" panose="020B0604020202020204" pitchFamily="34" charset="0"/>
              <a:buChar char="•"/>
            </a:pPr>
            <a:r>
              <a:rPr lang="sv-SE" dirty="0"/>
              <a:t>Beräkningar: 					slutet av november</a:t>
            </a:r>
          </a:p>
          <a:p>
            <a:pPr marL="457200" indent="-457200">
              <a:buFont typeface="Arial" panose="020B0604020202020204" pitchFamily="34" charset="0"/>
              <a:buChar char="•"/>
            </a:pPr>
            <a:r>
              <a:rPr lang="sv-SE" dirty="0"/>
              <a:t>Förslag på finansieringslösningar: 		mitten av december</a:t>
            </a:r>
          </a:p>
          <a:p>
            <a:pPr marL="457200" indent="-457200">
              <a:buFont typeface="Arial" panose="020B0604020202020204" pitchFamily="34" charset="0"/>
              <a:buChar char="•"/>
            </a:pPr>
            <a:r>
              <a:rPr lang="sv-SE" dirty="0"/>
              <a:t>Samråd med ESV: 				mitten av december</a:t>
            </a:r>
          </a:p>
          <a:p>
            <a:pPr marL="457200" indent="-457200">
              <a:buFont typeface="Arial" panose="020B0604020202020204" pitchFamily="34" charset="0"/>
              <a:buChar char="•"/>
            </a:pPr>
            <a:r>
              <a:rPr lang="sv-SE" dirty="0"/>
              <a:t>Färdig rapport: 					slutet av december</a:t>
            </a:r>
          </a:p>
        </p:txBody>
      </p:sp>
    </p:spTree>
    <p:extLst>
      <p:ext uri="{BB962C8B-B14F-4D97-AF65-F5344CB8AC3E}">
        <p14:creationId xmlns:p14="http://schemas.microsoft.com/office/powerpoint/2010/main" val="401157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Öppna </a:t>
            </a:r>
            <a:r>
              <a:rPr lang="sv-SE" dirty="0" err="1"/>
              <a:t>geodata</a:t>
            </a:r>
            <a:endParaRPr lang="sv-SE" dirty="0"/>
          </a:p>
        </p:txBody>
      </p:sp>
      <p:sp>
        <p:nvSpPr>
          <p:cNvPr id="3" name="Platshållare för text 2"/>
          <p:cNvSpPr>
            <a:spLocks noGrp="1"/>
          </p:cNvSpPr>
          <p:nvPr>
            <p:ph type="body" sz="quarter" idx="14"/>
          </p:nvPr>
        </p:nvSpPr>
        <p:spPr/>
        <p:txBody>
          <a:bodyPr/>
          <a:lstStyle/>
          <a:p>
            <a:r>
              <a:rPr lang="sv-SE" dirty="0"/>
              <a:t>SCB tillhandahåller öppna </a:t>
            </a:r>
            <a:r>
              <a:rPr lang="sv-SE" dirty="0" err="1"/>
              <a:t>geodata</a:t>
            </a:r>
            <a:r>
              <a:rPr lang="sv-SE" dirty="0"/>
              <a:t>, dels kopplat till INSPIRE – dels baserat på nationella behov.</a:t>
            </a:r>
          </a:p>
          <a:p>
            <a:r>
              <a:rPr lang="sv-SE" dirty="0"/>
              <a:t>På SCB:s webbplats finns färdiga filer, på Geodataportalen finns webbtjänster</a:t>
            </a:r>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7030230" y="0"/>
            <a:ext cx="5161770" cy="5883215"/>
          </a:xfrm>
          <a:prstGeom prst="rect">
            <a:avLst/>
          </a:prstGeom>
        </p:spPr>
      </p:pic>
    </p:spTree>
    <p:extLst>
      <p:ext uri="{BB962C8B-B14F-4D97-AF65-F5344CB8AC3E}">
        <p14:creationId xmlns:p14="http://schemas.microsoft.com/office/powerpoint/2010/main" val="3415974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text 2"/>
          <p:cNvSpPr>
            <a:spLocks noGrp="1"/>
          </p:cNvSpPr>
          <p:nvPr>
            <p:ph type="body" sz="quarter" idx="14"/>
          </p:nvPr>
        </p:nvSpPr>
        <p:spPr/>
        <p:txBody>
          <a:bodyPr/>
          <a:lstStyle/>
          <a:p>
            <a:endParaRPr lang="sv-SE"/>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1591482" y="121623"/>
            <a:ext cx="9269534" cy="6614754"/>
          </a:xfrm>
          <a:prstGeom prst="rect">
            <a:avLst/>
          </a:prstGeom>
        </p:spPr>
      </p:pic>
      <p:sp>
        <p:nvSpPr>
          <p:cNvPr id="6" name="textruta 5"/>
          <p:cNvSpPr txBox="1"/>
          <p:nvPr/>
        </p:nvSpPr>
        <p:spPr>
          <a:xfrm>
            <a:off x="9106293" y="5175315"/>
            <a:ext cx="2865748" cy="1200329"/>
          </a:xfrm>
          <a:prstGeom prst="rect">
            <a:avLst/>
          </a:prstGeom>
          <a:solidFill>
            <a:schemeClr val="accent4"/>
          </a:solidFill>
        </p:spPr>
        <p:txBody>
          <a:bodyPr wrap="square" rtlCol="0">
            <a:spAutoFit/>
          </a:bodyPr>
          <a:lstStyle/>
          <a:p>
            <a:r>
              <a:rPr lang="sv-SE" dirty="0"/>
              <a:t>INSPIRE </a:t>
            </a:r>
            <a:r>
              <a:rPr lang="sv-SE" dirty="0" err="1"/>
              <a:t>dataset</a:t>
            </a:r>
            <a:r>
              <a:rPr lang="sv-SE" dirty="0"/>
              <a:t> som finns på Geodataportalen och på EU:s INSPIRE-portal </a:t>
            </a:r>
          </a:p>
        </p:txBody>
      </p:sp>
    </p:spTree>
    <p:extLst>
      <p:ext uri="{BB962C8B-B14F-4D97-AF65-F5344CB8AC3E}">
        <p14:creationId xmlns:p14="http://schemas.microsoft.com/office/powerpoint/2010/main" val="3987635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DeSO</a:t>
            </a:r>
            <a:r>
              <a:rPr lang="sv-SE" dirty="0"/>
              <a:t>-statistik</a:t>
            </a:r>
          </a:p>
        </p:txBody>
      </p:sp>
      <p:sp>
        <p:nvSpPr>
          <p:cNvPr id="3" name="Platshållare för text 2"/>
          <p:cNvSpPr>
            <a:spLocks noGrp="1"/>
          </p:cNvSpPr>
          <p:nvPr>
            <p:ph type="body" sz="quarter" idx="14"/>
          </p:nvPr>
        </p:nvSpPr>
        <p:spPr/>
        <p:txBody>
          <a:bodyPr/>
          <a:lstStyle/>
          <a:p>
            <a:r>
              <a:rPr lang="sv-SE" dirty="0"/>
              <a:t>Statistik som beskriver befolkningen</a:t>
            </a:r>
          </a:p>
          <a:p>
            <a:r>
              <a:rPr lang="sv-SE" dirty="0"/>
              <a:t>Ett urval av det som efterfrågas allra mest (tidigare betaltjänst)</a:t>
            </a:r>
          </a:p>
          <a:p>
            <a:r>
              <a:rPr lang="sv-SE" dirty="0"/>
              <a:t>Ligger som färdiga filer på scb.se</a:t>
            </a:r>
          </a:p>
          <a:p>
            <a:r>
              <a:rPr lang="sv-SE" dirty="0"/>
              <a:t>Förslag att lägga ut detta och ytterligare ett antal tabeller i Statistikdatabasen som öppna data</a:t>
            </a:r>
          </a:p>
          <a:p>
            <a:endParaRPr lang="sv-SE" dirty="0"/>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7045878" y="216559"/>
            <a:ext cx="5146122" cy="3855109"/>
          </a:xfrm>
          <a:prstGeom prst="rect">
            <a:avLst/>
          </a:prstGeom>
        </p:spPr>
      </p:pic>
    </p:spTree>
    <p:extLst>
      <p:ext uri="{BB962C8B-B14F-4D97-AF65-F5344CB8AC3E}">
        <p14:creationId xmlns:p14="http://schemas.microsoft.com/office/powerpoint/2010/main" val="2503509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GGIM:s</a:t>
            </a:r>
            <a:r>
              <a:rPr lang="sv-SE" dirty="0"/>
              <a:t> ”fundamental data”</a:t>
            </a:r>
          </a:p>
        </p:txBody>
      </p:sp>
      <p:sp>
        <p:nvSpPr>
          <p:cNvPr id="3" name="Platshållare för text 2"/>
          <p:cNvSpPr>
            <a:spLocks noGrp="1"/>
          </p:cNvSpPr>
          <p:nvPr>
            <p:ph type="body" sz="quarter" idx="14"/>
          </p:nvPr>
        </p:nvSpPr>
        <p:spPr/>
        <p:txBody>
          <a:bodyPr/>
          <a:lstStyle/>
          <a:p>
            <a:r>
              <a:rPr lang="en-US" dirty="0"/>
              <a:t>“Geographical distribution of people, including population characteristics.”</a:t>
            </a:r>
          </a:p>
          <a:p>
            <a:r>
              <a:rPr lang="en-US" dirty="0"/>
              <a:t>“There are two relevant types of population: 1) where people live, and 2) where people are at a given time”. </a:t>
            </a:r>
          </a:p>
          <a:p>
            <a:endParaRPr lang="en-US" dirty="0"/>
          </a:p>
          <a:p>
            <a:r>
              <a:rPr lang="en-US" dirty="0" err="1"/>
              <a:t>Det</a:t>
            </a:r>
            <a:r>
              <a:rPr lang="en-US" dirty="0"/>
              <a:t> </a:t>
            </a:r>
            <a:r>
              <a:rPr lang="en-US" dirty="0" err="1"/>
              <a:t>som</a:t>
            </a:r>
            <a:r>
              <a:rPr lang="en-US" dirty="0"/>
              <a:t> </a:t>
            </a:r>
            <a:r>
              <a:rPr lang="en-US" dirty="0" err="1"/>
              <a:t>rekommenderas</a:t>
            </a:r>
            <a:r>
              <a:rPr lang="en-US" dirty="0"/>
              <a:t> av GGIM </a:t>
            </a:r>
            <a:r>
              <a:rPr lang="en-US" dirty="0" err="1"/>
              <a:t>täcks</a:t>
            </a:r>
            <a:r>
              <a:rPr lang="en-US" dirty="0"/>
              <a:t> in av </a:t>
            </a:r>
            <a:r>
              <a:rPr lang="en-US" dirty="0" err="1"/>
              <a:t>Europas</a:t>
            </a:r>
            <a:r>
              <a:rPr lang="en-US" dirty="0"/>
              <a:t> census regulation. 	</a:t>
            </a:r>
          </a:p>
          <a:p>
            <a:endParaRPr lang="sv-SE" dirty="0"/>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7041612" y="263615"/>
            <a:ext cx="5162038" cy="6081623"/>
          </a:xfrm>
          <a:prstGeom prst="rect">
            <a:avLst/>
          </a:prstGeom>
        </p:spPr>
      </p:pic>
    </p:spTree>
    <p:extLst>
      <p:ext uri="{BB962C8B-B14F-4D97-AF65-F5344CB8AC3E}">
        <p14:creationId xmlns:p14="http://schemas.microsoft.com/office/powerpoint/2010/main" val="312177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44766" y="1320075"/>
            <a:ext cx="4952849" cy="1325563"/>
          </a:xfrm>
        </p:spPr>
        <p:txBody>
          <a:bodyPr/>
          <a:lstStyle/>
          <a:p>
            <a:r>
              <a:rPr lang="sv-SE" dirty="0"/>
              <a:t>Population and </a:t>
            </a:r>
            <a:r>
              <a:rPr lang="sv-SE" dirty="0" err="1"/>
              <a:t>Housing</a:t>
            </a:r>
            <a:r>
              <a:rPr lang="sv-SE" dirty="0"/>
              <a:t> Census 2020</a:t>
            </a:r>
          </a:p>
        </p:txBody>
      </p:sp>
      <p:sp>
        <p:nvSpPr>
          <p:cNvPr id="3" name="Platshållare för text 2"/>
          <p:cNvSpPr>
            <a:spLocks noGrp="1"/>
          </p:cNvSpPr>
          <p:nvPr>
            <p:ph type="body" sz="quarter" idx="14"/>
          </p:nvPr>
        </p:nvSpPr>
        <p:spPr>
          <a:xfrm>
            <a:off x="1839914" y="2825750"/>
            <a:ext cx="4832350" cy="3519488"/>
          </a:xfrm>
        </p:spPr>
        <p:txBody>
          <a:bodyPr/>
          <a:lstStyle/>
          <a:p>
            <a:pPr marL="0" indent="0">
              <a:buNone/>
            </a:pPr>
            <a:r>
              <a:rPr lang="sv-SE" dirty="0"/>
              <a:t>The 1 km² </a:t>
            </a:r>
            <a:r>
              <a:rPr lang="sv-SE" dirty="0" err="1"/>
              <a:t>grid</a:t>
            </a:r>
            <a:r>
              <a:rPr lang="sv-SE" dirty="0"/>
              <a:t> </a:t>
            </a:r>
            <a:r>
              <a:rPr lang="sv-SE" dirty="0" err="1"/>
              <a:t>dataset</a:t>
            </a:r>
            <a:r>
              <a:rPr lang="sv-SE" dirty="0"/>
              <a:t>:</a:t>
            </a:r>
          </a:p>
          <a:p>
            <a:r>
              <a:rPr lang="sv-SE" dirty="0"/>
              <a:t>total population;</a:t>
            </a:r>
          </a:p>
          <a:p>
            <a:r>
              <a:rPr lang="sv-SE" dirty="0"/>
              <a:t>sex (males, </a:t>
            </a:r>
            <a:r>
              <a:rPr lang="sv-SE" dirty="0" err="1"/>
              <a:t>females</a:t>
            </a:r>
            <a:r>
              <a:rPr lang="sv-SE" dirty="0"/>
              <a:t>);</a:t>
            </a:r>
          </a:p>
          <a:p>
            <a:r>
              <a:rPr lang="en-US" dirty="0"/>
              <a:t>age (under 15, 15 to 64, 65 and over);</a:t>
            </a:r>
          </a:p>
          <a:p>
            <a:r>
              <a:rPr lang="en-US" dirty="0"/>
              <a:t>employed persons, as far as possible;</a:t>
            </a:r>
          </a:p>
          <a:p>
            <a:r>
              <a:rPr lang="en-US" dirty="0"/>
              <a:t>place of birth (in the reporting country, in another EU country, outside EU);</a:t>
            </a:r>
          </a:p>
          <a:p>
            <a:r>
              <a:rPr lang="en-US" dirty="0"/>
              <a:t>usual residence 12 months before (unchanged, within reporting country, outside of the reporting country).</a:t>
            </a:r>
            <a:endParaRPr lang="sv-SE" dirty="0"/>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7306574" y="-7190"/>
            <a:ext cx="4885426" cy="6865190"/>
          </a:xfrm>
          <a:prstGeom prst="rect">
            <a:avLst/>
          </a:prstGeom>
        </p:spPr>
      </p:pic>
    </p:spTree>
    <p:extLst>
      <p:ext uri="{BB962C8B-B14F-4D97-AF65-F5344CB8AC3E}">
        <p14:creationId xmlns:p14="http://schemas.microsoft.com/office/powerpoint/2010/main" val="323218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Sammanfattning</a:t>
            </a:r>
          </a:p>
        </p:txBody>
      </p:sp>
      <p:sp>
        <p:nvSpPr>
          <p:cNvPr id="3" name="Platshållare för text 2"/>
          <p:cNvSpPr>
            <a:spLocks noGrp="1"/>
          </p:cNvSpPr>
          <p:nvPr>
            <p:ph type="body" sz="quarter" idx="14"/>
          </p:nvPr>
        </p:nvSpPr>
        <p:spPr>
          <a:xfrm>
            <a:off x="1839913" y="2825750"/>
            <a:ext cx="3974400" cy="3125106"/>
          </a:xfrm>
        </p:spPr>
        <p:txBody>
          <a:bodyPr/>
          <a:lstStyle/>
          <a:p>
            <a:r>
              <a:rPr lang="sv-SE" dirty="0"/>
              <a:t>Utnyttja det som finns i Eurostats databas</a:t>
            </a:r>
          </a:p>
          <a:p>
            <a:r>
              <a:rPr lang="sv-SE" dirty="0"/>
              <a:t>Utnyttja det som finns i SCB:s statistikdatabas</a:t>
            </a:r>
          </a:p>
          <a:p>
            <a:r>
              <a:rPr lang="sv-SE" dirty="0"/>
              <a:t>Utnyttja INSPIRE-tjänster (befolkning på rutor efter kön och ålder)</a:t>
            </a:r>
          </a:p>
          <a:p>
            <a:r>
              <a:rPr lang="sv-SE" dirty="0"/>
              <a:t>Föreslå att censusdata på rutor helt/delvis räknas som HVD</a:t>
            </a:r>
          </a:p>
          <a:p>
            <a:endParaRPr lang="sv-SE" dirty="0"/>
          </a:p>
        </p:txBody>
      </p:sp>
      <p:sp>
        <p:nvSpPr>
          <p:cNvPr id="5" name="Platshållare för text 4"/>
          <p:cNvSpPr>
            <a:spLocks noGrp="1"/>
          </p:cNvSpPr>
          <p:nvPr>
            <p:ph type="body" sz="quarter" idx="18"/>
          </p:nvPr>
        </p:nvSpPr>
        <p:spPr>
          <a:xfrm>
            <a:off x="6395272" y="2825749"/>
            <a:ext cx="3974400" cy="3125107"/>
          </a:xfrm>
        </p:spPr>
        <p:txBody>
          <a:bodyPr/>
          <a:lstStyle/>
          <a:p>
            <a:r>
              <a:rPr lang="sv-SE" dirty="0"/>
              <a:t>Statistik på lokal nivå är intressant som HVD, Sverige kan tillhandahålla statistik om befolkningen på </a:t>
            </a:r>
            <a:r>
              <a:rPr lang="sv-SE" dirty="0" err="1"/>
              <a:t>DeSO</a:t>
            </a:r>
            <a:endParaRPr lang="sv-SE" dirty="0"/>
          </a:p>
          <a:p>
            <a:r>
              <a:rPr lang="sv-SE" dirty="0"/>
              <a:t>SCB prioriterar mer officiell statistik på lokal nivå inom egen ram</a:t>
            </a:r>
          </a:p>
          <a:p>
            <a:endParaRPr lang="sv-SE" dirty="0"/>
          </a:p>
          <a:p>
            <a:endParaRPr lang="sv-SE" dirty="0"/>
          </a:p>
        </p:txBody>
      </p:sp>
    </p:spTree>
    <p:extLst>
      <p:ext uri="{BB962C8B-B14F-4D97-AF65-F5344CB8AC3E}">
        <p14:creationId xmlns:p14="http://schemas.microsoft.com/office/powerpoint/2010/main" val="2663998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537AE-A456-40CC-8436-042D68A68DBA}"/>
              </a:ext>
            </a:extLst>
          </p:cNvPr>
          <p:cNvSpPr>
            <a:spLocks noGrp="1"/>
          </p:cNvSpPr>
          <p:nvPr>
            <p:ph type="ctrTitle"/>
          </p:nvPr>
        </p:nvSpPr>
        <p:spPr/>
        <p:txBody>
          <a:bodyPr/>
          <a:lstStyle/>
          <a:p>
            <a:r>
              <a:rPr lang="sv-SE" dirty="0"/>
              <a:t>Företagsuppgifter</a:t>
            </a:r>
          </a:p>
        </p:txBody>
      </p:sp>
    </p:spTree>
    <p:extLst>
      <p:ext uri="{BB962C8B-B14F-4D97-AF65-F5344CB8AC3E}">
        <p14:creationId xmlns:p14="http://schemas.microsoft.com/office/powerpoint/2010/main" val="1443057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44766" y="1320075"/>
            <a:ext cx="4827498" cy="1325563"/>
          </a:xfrm>
        </p:spPr>
        <p:txBody>
          <a:bodyPr/>
          <a:lstStyle/>
          <a:p>
            <a:r>
              <a:rPr lang="sv-SE" dirty="0"/>
              <a:t>SCB:s allmänna företagsregister</a:t>
            </a:r>
          </a:p>
        </p:txBody>
      </p:sp>
      <p:sp>
        <p:nvSpPr>
          <p:cNvPr id="3" name="Platshållare för text 2"/>
          <p:cNvSpPr>
            <a:spLocks noGrp="1"/>
          </p:cNvSpPr>
          <p:nvPr>
            <p:ph type="body" sz="quarter" idx="14"/>
          </p:nvPr>
        </p:nvSpPr>
        <p:spPr/>
        <p:txBody>
          <a:bodyPr/>
          <a:lstStyle/>
          <a:p>
            <a:r>
              <a:rPr lang="sv-SE" dirty="0"/>
              <a:t>Innehåller uppgifter om alla företag och arbetsställen i Sverige</a:t>
            </a:r>
          </a:p>
          <a:p>
            <a:r>
              <a:rPr lang="sv-SE" dirty="0"/>
              <a:t>Uppdateras kontinuerligt med uppgifter från Skatteverket och Bolagsverket</a:t>
            </a:r>
          </a:p>
          <a:p>
            <a:r>
              <a:rPr lang="sv-SE" dirty="0"/>
              <a:t>Därutöver hämtas information in via enkät från SCB samt från feedback från övriga SCB och externa användare</a:t>
            </a:r>
          </a:p>
          <a:p>
            <a:r>
              <a:rPr lang="sv-SE" dirty="0"/>
              <a:t>Avgiftsbelagda tjänster</a:t>
            </a:r>
          </a:p>
        </p:txBody>
      </p:sp>
      <p:pic>
        <p:nvPicPr>
          <p:cNvPr id="5" name="Platshållare för bild 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926" r="28926"/>
          <a:stretch>
            <a:fillRect/>
          </a:stretch>
        </p:blipFill>
        <p:spPr/>
      </p:pic>
    </p:spTree>
    <p:extLst>
      <p:ext uri="{BB962C8B-B14F-4D97-AF65-F5344CB8AC3E}">
        <p14:creationId xmlns:p14="http://schemas.microsoft.com/office/powerpoint/2010/main" val="3854723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1847850" y="803442"/>
            <a:ext cx="10031866" cy="4749633"/>
          </a:xfrm>
          <a:prstGeom prst="rect">
            <a:avLst/>
          </a:prstGeom>
        </p:spPr>
      </p:pic>
    </p:spTree>
    <p:extLst>
      <p:ext uri="{BB962C8B-B14F-4D97-AF65-F5344CB8AC3E}">
        <p14:creationId xmlns:p14="http://schemas.microsoft.com/office/powerpoint/2010/main" val="2738592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Stor efterfrågan</a:t>
            </a:r>
          </a:p>
        </p:txBody>
      </p:sp>
      <p:sp>
        <p:nvSpPr>
          <p:cNvPr id="3" name="Platshållare för text 2"/>
          <p:cNvSpPr>
            <a:spLocks noGrp="1"/>
          </p:cNvSpPr>
          <p:nvPr>
            <p:ph type="body" sz="quarter" idx="14"/>
          </p:nvPr>
        </p:nvSpPr>
        <p:spPr/>
        <p:txBody>
          <a:bodyPr/>
          <a:lstStyle/>
          <a:p>
            <a:r>
              <a:rPr lang="sv-SE" dirty="0"/>
              <a:t>Uppgifter från registret ingår i Bolagsverkets sammansatta bastjänst</a:t>
            </a:r>
          </a:p>
          <a:p>
            <a:r>
              <a:rPr lang="sv-SE" dirty="0"/>
              <a:t>Nuvarande förordning säger att registret ska vara avgiftsfinansierat, finansieringsmodell 60% avgifter/ 40% anslag</a:t>
            </a:r>
          </a:p>
        </p:txBody>
      </p:sp>
      <p:pic>
        <p:nvPicPr>
          <p:cNvPr id="7" name="Platshållare för bild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926" r="28926"/>
          <a:stretch>
            <a:fillRect/>
          </a:stretch>
        </p:blipFill>
        <p:spPr/>
      </p:pic>
    </p:spTree>
    <p:extLst>
      <p:ext uri="{BB962C8B-B14F-4D97-AF65-F5344CB8AC3E}">
        <p14:creationId xmlns:p14="http://schemas.microsoft.com/office/powerpoint/2010/main" val="3582863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rundade hörn 11">
            <a:extLst>
              <a:ext uri="{FF2B5EF4-FFF2-40B4-BE49-F238E27FC236}">
                <a16:creationId xmlns:a16="http://schemas.microsoft.com/office/drawing/2014/main" id="{0910428E-742F-4D6C-A7E2-96CA44C5F777}"/>
              </a:ext>
            </a:extLst>
          </p:cNvPr>
          <p:cNvSpPr/>
          <p:nvPr/>
        </p:nvSpPr>
        <p:spPr>
          <a:xfrm>
            <a:off x="4627806" y="4619459"/>
            <a:ext cx="3180867" cy="208890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u="sng" dirty="0"/>
              <a:t>Data som strategisk resurs</a:t>
            </a:r>
            <a:r>
              <a:rPr lang="sv-SE" sz="2400" dirty="0"/>
              <a:t> – utredning beställd av Magnus </a:t>
            </a:r>
            <a:r>
              <a:rPr lang="sv-SE" sz="2400" dirty="0" err="1"/>
              <a:t>Enzell</a:t>
            </a:r>
            <a:endParaRPr lang="sv-SE" sz="2400" dirty="0"/>
          </a:p>
        </p:txBody>
      </p:sp>
      <p:sp>
        <p:nvSpPr>
          <p:cNvPr id="11" name="Rektangel: rundade hörn 10">
            <a:extLst>
              <a:ext uri="{FF2B5EF4-FFF2-40B4-BE49-F238E27FC236}">
                <a16:creationId xmlns:a16="http://schemas.microsoft.com/office/drawing/2014/main" id="{B80DB6F2-297F-4D22-8F6E-E52687F6EBC7}"/>
              </a:ext>
            </a:extLst>
          </p:cNvPr>
          <p:cNvSpPr/>
          <p:nvPr/>
        </p:nvSpPr>
        <p:spPr>
          <a:xfrm>
            <a:off x="4652831" y="950505"/>
            <a:ext cx="3180867" cy="208890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u="sng" dirty="0"/>
              <a:t>EU-kommissionen </a:t>
            </a:r>
            <a:r>
              <a:rPr lang="sv-SE" sz="2400" dirty="0"/>
              <a:t>upphandlar en utredning om effekter av särskilt värdefulla data</a:t>
            </a:r>
          </a:p>
        </p:txBody>
      </p:sp>
      <p:sp>
        <p:nvSpPr>
          <p:cNvPr id="2" name="Rubrik 1">
            <a:extLst>
              <a:ext uri="{FF2B5EF4-FFF2-40B4-BE49-F238E27FC236}">
                <a16:creationId xmlns:a16="http://schemas.microsoft.com/office/drawing/2014/main" id="{701E1D00-539D-415E-B833-AB1A2131ED1D}"/>
              </a:ext>
            </a:extLst>
          </p:cNvPr>
          <p:cNvSpPr>
            <a:spLocks noGrp="1"/>
          </p:cNvSpPr>
          <p:nvPr>
            <p:ph type="title"/>
          </p:nvPr>
        </p:nvSpPr>
        <p:spPr>
          <a:xfrm>
            <a:off x="612568" y="246090"/>
            <a:ext cx="11433657" cy="704555"/>
          </a:xfrm>
        </p:spPr>
        <p:txBody>
          <a:bodyPr/>
          <a:lstStyle/>
          <a:p>
            <a:r>
              <a:rPr lang="sv-SE" sz="3200" dirty="0"/>
              <a:t>Angränsande uppdrag, Projekt och utredningar</a:t>
            </a:r>
          </a:p>
        </p:txBody>
      </p:sp>
      <p:sp>
        <p:nvSpPr>
          <p:cNvPr id="4" name="Rektangel: rundade hörn 3">
            <a:extLst>
              <a:ext uri="{FF2B5EF4-FFF2-40B4-BE49-F238E27FC236}">
                <a16:creationId xmlns:a16="http://schemas.microsoft.com/office/drawing/2014/main" id="{FB764E35-F86A-470D-AB3E-6A60D0479ECF}"/>
              </a:ext>
            </a:extLst>
          </p:cNvPr>
          <p:cNvSpPr/>
          <p:nvPr/>
        </p:nvSpPr>
        <p:spPr>
          <a:xfrm>
            <a:off x="788014" y="2119506"/>
            <a:ext cx="3694390" cy="208890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u="sng" dirty="0"/>
              <a:t>Statlig utredning </a:t>
            </a:r>
            <a:r>
              <a:rPr lang="sv-SE" sz="2400" dirty="0"/>
              <a:t>kring implementering av PSI-direktivet</a:t>
            </a:r>
          </a:p>
        </p:txBody>
      </p:sp>
      <p:sp>
        <p:nvSpPr>
          <p:cNvPr id="7" name="Rektangel: rundade hörn 6">
            <a:extLst>
              <a:ext uri="{FF2B5EF4-FFF2-40B4-BE49-F238E27FC236}">
                <a16:creationId xmlns:a16="http://schemas.microsoft.com/office/drawing/2014/main" id="{C6F9C921-32C7-4E3F-964E-DF6BC0A82ED0}"/>
              </a:ext>
            </a:extLst>
          </p:cNvPr>
          <p:cNvSpPr/>
          <p:nvPr/>
        </p:nvSpPr>
        <p:spPr>
          <a:xfrm>
            <a:off x="8029883" y="2119506"/>
            <a:ext cx="3114605" cy="19718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t>Regeringsuppdrag kring öppna data och datadriven innovation</a:t>
            </a:r>
          </a:p>
          <a:p>
            <a:pPr algn="ctr"/>
            <a:r>
              <a:rPr lang="sv-SE" sz="2400" u="sng" dirty="0"/>
              <a:t>DIGG</a:t>
            </a:r>
          </a:p>
        </p:txBody>
      </p:sp>
      <p:sp>
        <p:nvSpPr>
          <p:cNvPr id="9" name="Rektangel: rundade hörn 8">
            <a:extLst>
              <a:ext uri="{FF2B5EF4-FFF2-40B4-BE49-F238E27FC236}">
                <a16:creationId xmlns:a16="http://schemas.microsoft.com/office/drawing/2014/main" id="{E2824B9A-8BB8-4BED-95E3-BB1ACCC37F85}"/>
              </a:ext>
            </a:extLst>
          </p:cNvPr>
          <p:cNvSpPr/>
          <p:nvPr/>
        </p:nvSpPr>
        <p:spPr>
          <a:xfrm>
            <a:off x="751916" y="4296554"/>
            <a:ext cx="3730488" cy="19933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u="sng" dirty="0"/>
              <a:t>Vetenskapsrådet </a:t>
            </a:r>
            <a:r>
              <a:rPr lang="sv-SE" sz="2400" dirty="0"/>
              <a:t>ska samordna det nationella arbetet med att införa öppen tillgång till forskningsdata</a:t>
            </a:r>
          </a:p>
        </p:txBody>
      </p:sp>
      <p:sp>
        <p:nvSpPr>
          <p:cNvPr id="10" name="Rektangel: rundade hörn 9">
            <a:extLst>
              <a:ext uri="{FF2B5EF4-FFF2-40B4-BE49-F238E27FC236}">
                <a16:creationId xmlns:a16="http://schemas.microsoft.com/office/drawing/2014/main" id="{A8E92F09-2AC7-4361-9059-84150376FE47}"/>
              </a:ext>
            </a:extLst>
          </p:cNvPr>
          <p:cNvSpPr/>
          <p:nvPr/>
        </p:nvSpPr>
        <p:spPr>
          <a:xfrm>
            <a:off x="7996751" y="4208407"/>
            <a:ext cx="3180867" cy="19933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u="sng" dirty="0" err="1"/>
              <a:t>Vinnova</a:t>
            </a:r>
            <a:r>
              <a:rPr lang="sv-SE" sz="2400" u="sng" dirty="0"/>
              <a:t>-projekt </a:t>
            </a:r>
            <a:r>
              <a:rPr lang="sv-SE" sz="2400" dirty="0"/>
              <a:t>kring tillgängliggörande av öppna data</a:t>
            </a:r>
          </a:p>
        </p:txBody>
      </p:sp>
      <p:sp>
        <p:nvSpPr>
          <p:cNvPr id="8" name="Rektangel: rundade hörn 7">
            <a:extLst>
              <a:ext uri="{FF2B5EF4-FFF2-40B4-BE49-F238E27FC236}">
                <a16:creationId xmlns:a16="http://schemas.microsoft.com/office/drawing/2014/main" id="{DA5810AA-D0B9-4A4A-816D-8789F8BE8D6E}"/>
              </a:ext>
            </a:extLst>
          </p:cNvPr>
          <p:cNvSpPr/>
          <p:nvPr/>
        </p:nvSpPr>
        <p:spPr>
          <a:xfrm>
            <a:off x="4233663" y="2900293"/>
            <a:ext cx="3953722" cy="1971827"/>
          </a:xfrm>
          <a:prstGeom prst="roundRect">
            <a:avLst/>
          </a:prstGeom>
          <a:ln w="25400">
            <a:solidFill>
              <a:schemeClr val="accent2"/>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sv-SE" sz="2400" dirty="0"/>
              <a:t>Budgetära konsekvenser av att tillgängliggöra särskilt värdefulla data avgiftsfritt</a:t>
            </a:r>
          </a:p>
          <a:p>
            <a:pPr algn="ctr"/>
            <a:r>
              <a:rPr lang="sv-SE" sz="2400" u="sng" dirty="0"/>
              <a:t>Lantmäteriet</a:t>
            </a:r>
          </a:p>
        </p:txBody>
      </p:sp>
    </p:spTree>
    <p:extLst>
      <p:ext uri="{BB962C8B-B14F-4D97-AF65-F5344CB8AC3E}">
        <p14:creationId xmlns:p14="http://schemas.microsoft.com/office/powerpoint/2010/main" val="83438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Göra Allmänna Företagsregistret till öppna data</a:t>
            </a:r>
          </a:p>
        </p:txBody>
      </p:sp>
      <p:sp>
        <p:nvSpPr>
          <p:cNvPr id="3" name="Platshållare för text 2"/>
          <p:cNvSpPr>
            <a:spLocks noGrp="1"/>
          </p:cNvSpPr>
          <p:nvPr>
            <p:ph type="body" sz="quarter" idx="14"/>
          </p:nvPr>
        </p:nvSpPr>
        <p:spPr>
          <a:xfrm>
            <a:off x="1839914" y="3429000"/>
            <a:ext cx="4832350" cy="2128838"/>
          </a:xfrm>
        </p:spPr>
        <p:txBody>
          <a:bodyPr/>
          <a:lstStyle/>
          <a:p>
            <a:r>
              <a:rPr lang="sv-SE" dirty="0"/>
              <a:t>2020: 20 700 tkr</a:t>
            </a:r>
          </a:p>
          <a:p>
            <a:r>
              <a:rPr lang="sv-SE" dirty="0"/>
              <a:t>2021 och framåt: 18 900 tkr årligen</a:t>
            </a:r>
          </a:p>
        </p:txBody>
      </p:sp>
      <p:sp>
        <p:nvSpPr>
          <p:cNvPr id="4" name="Platshållare för bild 3"/>
          <p:cNvSpPr>
            <a:spLocks noGrp="1"/>
          </p:cNvSpPr>
          <p:nvPr>
            <p:ph type="pic" sz="quarter" idx="15"/>
          </p:nvPr>
        </p:nvSpPr>
        <p:spPr/>
      </p:sp>
      <p:pic>
        <p:nvPicPr>
          <p:cNvPr id="5" name="Bildobjekt 4"/>
          <p:cNvPicPr>
            <a:picLocks noChangeAspect="1"/>
          </p:cNvPicPr>
          <p:nvPr/>
        </p:nvPicPr>
        <p:blipFill>
          <a:blip r:embed="rId2"/>
          <a:stretch>
            <a:fillRect/>
          </a:stretch>
        </p:blipFill>
        <p:spPr>
          <a:xfrm>
            <a:off x="6830569" y="0"/>
            <a:ext cx="5361432" cy="6880367"/>
          </a:xfrm>
          <a:prstGeom prst="rect">
            <a:avLst/>
          </a:prstGeom>
        </p:spPr>
      </p:pic>
    </p:spTree>
    <p:extLst>
      <p:ext uri="{BB962C8B-B14F-4D97-AF65-F5344CB8AC3E}">
        <p14:creationId xmlns:p14="http://schemas.microsoft.com/office/powerpoint/2010/main" val="1296253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2079535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9DAD5-BE92-45E5-AA97-3CFD0E416EDA}"/>
              </a:ext>
            </a:extLst>
          </p:cNvPr>
          <p:cNvSpPr>
            <a:spLocks noGrp="1"/>
          </p:cNvSpPr>
          <p:nvPr>
            <p:ph type="title"/>
          </p:nvPr>
        </p:nvSpPr>
        <p:spPr/>
        <p:txBody>
          <a:bodyPr/>
          <a:lstStyle/>
          <a:p>
            <a:r>
              <a:rPr lang="sv-SE" dirty="0"/>
              <a:t>Metod FÖR URVAL AV DATAMÄNGDER</a:t>
            </a:r>
          </a:p>
        </p:txBody>
      </p:sp>
      <p:sp>
        <p:nvSpPr>
          <p:cNvPr id="3" name="Platshållare för innehåll 2">
            <a:extLst>
              <a:ext uri="{FF2B5EF4-FFF2-40B4-BE49-F238E27FC236}">
                <a16:creationId xmlns:a16="http://schemas.microsoft.com/office/drawing/2014/main" id="{B879D9DF-A436-4262-A5BB-F040056C4FDF}"/>
              </a:ext>
            </a:extLst>
          </p:cNvPr>
          <p:cNvSpPr>
            <a:spLocks noGrp="1"/>
          </p:cNvSpPr>
          <p:nvPr>
            <p:ph idx="1"/>
          </p:nvPr>
        </p:nvSpPr>
        <p:spPr/>
        <p:txBody>
          <a:bodyPr/>
          <a:lstStyle/>
          <a:p>
            <a:pPr marL="457200" indent="-457200">
              <a:buFont typeface="Arial" panose="020B0604020202020204" pitchFamily="34" charset="0"/>
              <a:buChar char="•"/>
            </a:pPr>
            <a:r>
              <a:rPr lang="sv-SE" dirty="0"/>
              <a:t>Expertgrupper</a:t>
            </a:r>
          </a:p>
          <a:p>
            <a:endParaRPr lang="sv-SE" dirty="0"/>
          </a:p>
          <a:p>
            <a:pPr marL="457200" indent="-457200">
              <a:buFont typeface="Arial" panose="020B0604020202020204" pitchFamily="34" charset="0"/>
              <a:buChar char="•"/>
            </a:pPr>
            <a:r>
              <a:rPr lang="sv-SE" dirty="0"/>
              <a:t>En grupp per kategori </a:t>
            </a:r>
          </a:p>
          <a:p>
            <a:pPr marL="914400" lvl="1" indent="-457200">
              <a:buFont typeface="Arial" panose="020B0604020202020204" pitchFamily="34" charset="0"/>
              <a:buChar char="•"/>
            </a:pPr>
            <a:r>
              <a:rPr lang="sv-SE" sz="1600" dirty="0"/>
              <a:t>Geospatiala data  (Geospatial: t.ex. </a:t>
            </a:r>
            <a:r>
              <a:rPr lang="sv-SE" sz="1600" dirty="0" err="1"/>
              <a:t>maps</a:t>
            </a:r>
            <a:r>
              <a:rPr lang="sv-SE" sz="1600" dirty="0"/>
              <a:t> and </a:t>
            </a:r>
            <a:r>
              <a:rPr lang="sv-SE" sz="1600" dirty="0" err="1"/>
              <a:t>postcodes</a:t>
            </a:r>
            <a:r>
              <a:rPr lang="sv-SE" sz="1600" dirty="0"/>
              <a:t>) </a:t>
            </a:r>
          </a:p>
          <a:p>
            <a:pPr marL="914400" lvl="1" indent="-457200">
              <a:buFont typeface="Arial" panose="020B0604020202020204" pitchFamily="34" charset="0"/>
              <a:buChar char="•"/>
            </a:pPr>
            <a:r>
              <a:rPr lang="en-US" sz="1600" dirty="0" err="1"/>
              <a:t>Jordobservation</a:t>
            </a:r>
            <a:r>
              <a:rPr lang="en-US" sz="1600" dirty="0"/>
              <a:t> </a:t>
            </a:r>
            <a:r>
              <a:rPr lang="en-US" sz="1600" dirty="0" err="1"/>
              <a:t>och</a:t>
            </a:r>
            <a:r>
              <a:rPr lang="en-US" sz="1600" dirty="0"/>
              <a:t> </a:t>
            </a:r>
            <a:r>
              <a:rPr lang="en-US" sz="1600" dirty="0" err="1"/>
              <a:t>miljö</a:t>
            </a:r>
            <a:r>
              <a:rPr lang="en-US" sz="1600" dirty="0"/>
              <a:t> (</a:t>
            </a:r>
            <a:r>
              <a:rPr lang="sv-SE" sz="1600" dirty="0" err="1"/>
              <a:t>earth</a:t>
            </a:r>
            <a:r>
              <a:rPr lang="sv-SE" sz="1600" dirty="0"/>
              <a:t> observation and </a:t>
            </a:r>
            <a:r>
              <a:rPr lang="sv-SE" sz="1600" dirty="0" err="1"/>
              <a:t>environment</a:t>
            </a:r>
            <a:r>
              <a:rPr lang="sv-SE" sz="1600" dirty="0"/>
              <a:t>)</a:t>
            </a:r>
            <a:endParaRPr lang="en-US" sz="1600" dirty="0"/>
          </a:p>
          <a:p>
            <a:pPr marL="914400" lvl="1" indent="-457200">
              <a:buFont typeface="Arial" panose="020B0604020202020204" pitchFamily="34" charset="0"/>
              <a:buChar char="•"/>
            </a:pPr>
            <a:r>
              <a:rPr lang="en-US" sz="1600" dirty="0" err="1"/>
              <a:t>Meteorologi</a:t>
            </a:r>
            <a:r>
              <a:rPr lang="en-US" sz="1600" dirty="0"/>
              <a:t> (</a:t>
            </a:r>
            <a:r>
              <a:rPr lang="sv-SE" sz="1600" dirty="0" err="1"/>
              <a:t>meteorological</a:t>
            </a:r>
            <a:r>
              <a:rPr lang="sv-SE" sz="1600" dirty="0"/>
              <a:t>)</a:t>
            </a:r>
            <a:endParaRPr lang="en-US" sz="1600" dirty="0"/>
          </a:p>
          <a:p>
            <a:pPr marL="914400" lvl="1" indent="-457200">
              <a:buFont typeface="Arial" panose="020B0604020202020204" pitchFamily="34" charset="0"/>
              <a:buChar char="•"/>
            </a:pPr>
            <a:r>
              <a:rPr lang="en-US" sz="1600" dirty="0" err="1"/>
              <a:t>Statistik</a:t>
            </a:r>
            <a:r>
              <a:rPr lang="en-US" sz="1600" dirty="0"/>
              <a:t> (</a:t>
            </a:r>
            <a:r>
              <a:rPr lang="sv-SE" sz="1600" dirty="0" err="1"/>
              <a:t>statistics</a:t>
            </a:r>
            <a:r>
              <a:rPr lang="sv-SE" sz="1600" dirty="0"/>
              <a:t>)</a:t>
            </a:r>
            <a:endParaRPr lang="en-US" sz="1600" dirty="0"/>
          </a:p>
          <a:p>
            <a:pPr marL="914400" lvl="1" indent="-457200">
              <a:buFont typeface="Arial" panose="020B0604020202020204" pitchFamily="34" charset="0"/>
              <a:buChar char="•"/>
            </a:pPr>
            <a:r>
              <a:rPr lang="en-US" sz="1600" dirty="0" err="1"/>
              <a:t>Företag</a:t>
            </a:r>
            <a:r>
              <a:rPr lang="en-US" sz="1600" dirty="0"/>
              <a:t> </a:t>
            </a:r>
            <a:r>
              <a:rPr lang="en-US" sz="1600" dirty="0" err="1"/>
              <a:t>och</a:t>
            </a:r>
            <a:r>
              <a:rPr lang="en-US" sz="1600" dirty="0"/>
              <a:t> </a:t>
            </a:r>
            <a:r>
              <a:rPr lang="en-US" sz="1600" dirty="0" err="1"/>
              <a:t>företagsägande</a:t>
            </a:r>
            <a:r>
              <a:rPr lang="en-US" sz="1600" dirty="0"/>
              <a:t> (</a:t>
            </a:r>
            <a:r>
              <a:rPr lang="sv-SE" sz="1600" dirty="0" err="1"/>
              <a:t>companies</a:t>
            </a:r>
            <a:r>
              <a:rPr lang="sv-SE" sz="1600" dirty="0"/>
              <a:t> and </a:t>
            </a:r>
            <a:r>
              <a:rPr lang="sv-SE" sz="1600" dirty="0" err="1"/>
              <a:t>company</a:t>
            </a:r>
            <a:r>
              <a:rPr lang="sv-SE" sz="1600" dirty="0"/>
              <a:t> </a:t>
            </a:r>
            <a:r>
              <a:rPr lang="sv-SE" sz="1600" dirty="0" err="1"/>
              <a:t>ownership</a:t>
            </a:r>
            <a:r>
              <a:rPr lang="sv-SE" sz="1600" dirty="0"/>
              <a:t>)</a:t>
            </a:r>
            <a:endParaRPr lang="en-US" sz="1600" dirty="0"/>
          </a:p>
          <a:p>
            <a:pPr marL="914400" lvl="1" indent="-457200">
              <a:buFont typeface="Arial" panose="020B0604020202020204" pitchFamily="34" charset="0"/>
              <a:buChar char="•"/>
            </a:pPr>
            <a:r>
              <a:rPr lang="sv-SE" sz="1600" dirty="0"/>
              <a:t>Rörlighet (</a:t>
            </a:r>
            <a:r>
              <a:rPr lang="sv-SE" sz="1600" dirty="0" err="1"/>
              <a:t>mobility</a:t>
            </a:r>
            <a:r>
              <a:rPr lang="sv-SE" sz="1600" dirty="0"/>
              <a:t>)</a:t>
            </a:r>
          </a:p>
          <a:p>
            <a:pPr lvl="1"/>
            <a:endParaRPr lang="sv-SE" sz="1600" dirty="0"/>
          </a:p>
          <a:p>
            <a:pPr marL="457200" indent="-457200">
              <a:buFont typeface="Arial" panose="020B0604020202020204" pitchFamily="34" charset="0"/>
              <a:buChar char="•"/>
            </a:pPr>
            <a:r>
              <a:rPr lang="sv-SE" dirty="0"/>
              <a:t>Kan bli en kombination av intervjuer, enkät </a:t>
            </a:r>
            <a:br>
              <a:rPr lang="sv-SE" dirty="0"/>
            </a:br>
            <a:r>
              <a:rPr lang="sv-SE" dirty="0"/>
              <a:t>och fokusgrupper </a:t>
            </a:r>
          </a:p>
          <a:p>
            <a:pPr marL="457200" indent="-457200">
              <a:buFont typeface="Arial" panose="020B0604020202020204" pitchFamily="34" charset="0"/>
              <a:buChar char="•"/>
            </a:pPr>
            <a:r>
              <a:rPr lang="sv-SE" dirty="0"/>
              <a:t>Presentation av Svante Eriksson, </a:t>
            </a:r>
            <a:r>
              <a:rPr lang="sv-SE" dirty="0" err="1"/>
              <a:t>Governo</a:t>
            </a:r>
            <a:endParaRPr lang="sv-SE" dirty="0"/>
          </a:p>
        </p:txBody>
      </p:sp>
      <p:sp>
        <p:nvSpPr>
          <p:cNvPr id="4" name="Pratbubbla: rektangel med rundade hörn 3">
            <a:extLst>
              <a:ext uri="{FF2B5EF4-FFF2-40B4-BE49-F238E27FC236}">
                <a16:creationId xmlns:a16="http://schemas.microsoft.com/office/drawing/2014/main" id="{A1AEAB80-032A-4DFD-9C2F-B2A88052EB0B}"/>
              </a:ext>
            </a:extLst>
          </p:cNvPr>
          <p:cNvSpPr/>
          <p:nvPr/>
        </p:nvSpPr>
        <p:spPr>
          <a:xfrm>
            <a:off x="7916779" y="1068230"/>
            <a:ext cx="3807030" cy="5221706"/>
          </a:xfrm>
          <a:prstGeom prst="wedgeRoundRectCallout">
            <a:avLst>
              <a:gd name="adj1" fmla="val -63543"/>
              <a:gd name="adj2" fmla="val -14599"/>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Efter förra mötet har arbetshypotesen varit att ta hjälp av experter för att få många olika aspekter när de särskilt värdefulla data ska föreslås. Hur processen ska ske är ännu inte exakt </a:t>
            </a:r>
            <a:r>
              <a:rPr lang="sv-SE" sz="2400" dirty="0" err="1"/>
              <a:t>defininerat</a:t>
            </a:r>
            <a:r>
              <a:rPr lang="sv-SE" sz="2400" dirty="0"/>
              <a:t> men vi har nu anlitat Svante Eriksson från </a:t>
            </a:r>
            <a:r>
              <a:rPr lang="sv-SE" sz="2400" dirty="0" err="1"/>
              <a:t>Governo</a:t>
            </a:r>
            <a:r>
              <a:rPr lang="sv-SE" sz="2400" dirty="0"/>
              <a:t> att hjälpa oss i arbetet framåt.  </a:t>
            </a:r>
          </a:p>
        </p:txBody>
      </p:sp>
    </p:spTree>
    <p:extLst>
      <p:ext uri="{BB962C8B-B14F-4D97-AF65-F5344CB8AC3E}">
        <p14:creationId xmlns:p14="http://schemas.microsoft.com/office/powerpoint/2010/main" val="37547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89DFA2-F64C-4C03-9977-51A1C13B122E}"/>
              </a:ext>
            </a:extLst>
          </p:cNvPr>
          <p:cNvSpPr>
            <a:spLocks noGrp="1"/>
          </p:cNvSpPr>
          <p:nvPr>
            <p:ph type="title"/>
          </p:nvPr>
        </p:nvSpPr>
        <p:spPr/>
        <p:txBody>
          <a:bodyPr/>
          <a:lstStyle/>
          <a:p>
            <a:r>
              <a:rPr lang="sv-SE" dirty="0"/>
              <a:t>Metoddiskussion – bikupa 1</a:t>
            </a:r>
          </a:p>
        </p:txBody>
      </p:sp>
      <p:sp>
        <p:nvSpPr>
          <p:cNvPr id="3" name="Platshållare för innehåll 2">
            <a:extLst>
              <a:ext uri="{FF2B5EF4-FFF2-40B4-BE49-F238E27FC236}">
                <a16:creationId xmlns:a16="http://schemas.microsoft.com/office/drawing/2014/main" id="{2E50F81E-6EF6-45C1-B858-94965DE34E21}"/>
              </a:ext>
            </a:extLst>
          </p:cNvPr>
          <p:cNvSpPr>
            <a:spLocks noGrp="1"/>
          </p:cNvSpPr>
          <p:nvPr>
            <p:ph idx="1"/>
          </p:nvPr>
        </p:nvSpPr>
        <p:spPr>
          <a:xfrm>
            <a:off x="612568" y="1862173"/>
            <a:ext cx="10807271" cy="4874803"/>
          </a:xfrm>
        </p:spPr>
        <p:txBody>
          <a:bodyPr/>
          <a:lstStyle/>
          <a:p>
            <a:pPr marL="457200" indent="-457200">
              <a:buFont typeface="Arial" panose="020B0604020202020204" pitchFamily="34" charset="0"/>
              <a:buChar char="•"/>
            </a:pPr>
            <a:r>
              <a:rPr lang="sv-SE" dirty="0"/>
              <a:t>Vad är viktiga egenskaper/förmågor hos personerna i expertgrupperna?</a:t>
            </a:r>
          </a:p>
          <a:p>
            <a:endParaRPr lang="sv-SE" dirty="0"/>
          </a:p>
          <a:p>
            <a:pPr marL="457200" indent="-457200">
              <a:buFont typeface="Arial" panose="020B0604020202020204" pitchFamily="34" charset="0"/>
              <a:buChar char="•"/>
            </a:pPr>
            <a:r>
              <a:rPr lang="sv-SE" dirty="0"/>
              <a:t>Vad är viktigt att tänka på i sammansättningen av grupperna – vilka aspekter måste täckas in?</a:t>
            </a:r>
          </a:p>
          <a:p>
            <a:endParaRPr lang="sv-SE" dirty="0"/>
          </a:p>
          <a:p>
            <a:endParaRPr lang="sv-SE" dirty="0"/>
          </a:p>
        </p:txBody>
      </p:sp>
    </p:spTree>
    <p:extLst>
      <p:ext uri="{BB962C8B-B14F-4D97-AF65-F5344CB8AC3E}">
        <p14:creationId xmlns:p14="http://schemas.microsoft.com/office/powerpoint/2010/main" val="30627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89DFA2-F64C-4C03-9977-51A1C13B122E}"/>
              </a:ext>
            </a:extLst>
          </p:cNvPr>
          <p:cNvSpPr>
            <a:spLocks noGrp="1"/>
          </p:cNvSpPr>
          <p:nvPr>
            <p:ph type="title"/>
          </p:nvPr>
        </p:nvSpPr>
        <p:spPr/>
        <p:txBody>
          <a:bodyPr/>
          <a:lstStyle/>
          <a:p>
            <a:r>
              <a:rPr lang="sv-SE" dirty="0"/>
              <a:t>Resultat av diskussionerna– bikupa 1</a:t>
            </a:r>
          </a:p>
        </p:txBody>
      </p:sp>
      <p:pic>
        <p:nvPicPr>
          <p:cNvPr id="4" name="Bildobjekt 3">
            <a:extLst>
              <a:ext uri="{FF2B5EF4-FFF2-40B4-BE49-F238E27FC236}">
                <a16:creationId xmlns:a16="http://schemas.microsoft.com/office/drawing/2014/main" id="{72D66520-5EA6-4495-9369-94084FBB7FBB}"/>
              </a:ext>
            </a:extLst>
          </p:cNvPr>
          <p:cNvPicPr>
            <a:picLocks noChangeAspect="1"/>
          </p:cNvPicPr>
          <p:nvPr/>
        </p:nvPicPr>
        <p:blipFill rotWithShape="1">
          <a:blip r:embed="rId2"/>
          <a:srcRect r="31465"/>
          <a:stretch/>
        </p:blipFill>
        <p:spPr>
          <a:xfrm>
            <a:off x="350106" y="2268233"/>
            <a:ext cx="5353276" cy="2321534"/>
          </a:xfrm>
          <a:prstGeom prst="rect">
            <a:avLst/>
          </a:prstGeom>
          <a:ln w="12700">
            <a:solidFill>
              <a:schemeClr val="accent1"/>
            </a:solidFill>
          </a:ln>
          <a:effectLst>
            <a:outerShdw blurRad="50800" dist="50800" dir="5400000" algn="ctr" rotWithShape="0">
              <a:schemeClr val="bg1">
                <a:lumMod val="65000"/>
              </a:schemeClr>
            </a:outerShdw>
          </a:effectLst>
        </p:spPr>
      </p:pic>
      <p:pic>
        <p:nvPicPr>
          <p:cNvPr id="5" name="Bildobjekt 4">
            <a:extLst>
              <a:ext uri="{FF2B5EF4-FFF2-40B4-BE49-F238E27FC236}">
                <a16:creationId xmlns:a16="http://schemas.microsoft.com/office/drawing/2014/main" id="{839EAD58-DDA8-4179-8172-9ABE515D8F81}"/>
              </a:ext>
            </a:extLst>
          </p:cNvPr>
          <p:cNvPicPr>
            <a:picLocks noChangeAspect="1"/>
          </p:cNvPicPr>
          <p:nvPr/>
        </p:nvPicPr>
        <p:blipFill>
          <a:blip r:embed="rId3"/>
          <a:stretch>
            <a:fillRect/>
          </a:stretch>
        </p:blipFill>
        <p:spPr>
          <a:xfrm>
            <a:off x="3914316" y="4681691"/>
            <a:ext cx="7810951" cy="1590800"/>
          </a:xfrm>
          <a:prstGeom prst="rect">
            <a:avLst/>
          </a:prstGeom>
          <a:ln w="12700">
            <a:solidFill>
              <a:schemeClr val="accent1"/>
            </a:solidFill>
          </a:ln>
          <a:effectLst>
            <a:outerShdw blurRad="50800" dist="50800" dir="5400000" algn="ctr" rotWithShape="0">
              <a:schemeClr val="bg1">
                <a:lumMod val="65000"/>
              </a:schemeClr>
            </a:outerShdw>
          </a:effectLst>
        </p:spPr>
      </p:pic>
    </p:spTree>
    <p:extLst>
      <p:ext uri="{BB962C8B-B14F-4D97-AF65-F5344CB8AC3E}">
        <p14:creationId xmlns:p14="http://schemas.microsoft.com/office/powerpoint/2010/main" val="93819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89DFA2-F64C-4C03-9977-51A1C13B122E}"/>
              </a:ext>
            </a:extLst>
          </p:cNvPr>
          <p:cNvSpPr>
            <a:spLocks noGrp="1"/>
          </p:cNvSpPr>
          <p:nvPr>
            <p:ph type="title"/>
          </p:nvPr>
        </p:nvSpPr>
        <p:spPr/>
        <p:txBody>
          <a:bodyPr/>
          <a:lstStyle/>
          <a:p>
            <a:r>
              <a:rPr lang="sv-SE" dirty="0"/>
              <a:t>Resultat av diskussionerna– bikupa 1, forts</a:t>
            </a:r>
          </a:p>
        </p:txBody>
      </p:sp>
      <p:pic>
        <p:nvPicPr>
          <p:cNvPr id="6" name="Bildobjekt 5">
            <a:extLst>
              <a:ext uri="{FF2B5EF4-FFF2-40B4-BE49-F238E27FC236}">
                <a16:creationId xmlns:a16="http://schemas.microsoft.com/office/drawing/2014/main" id="{90A00529-D0CD-4358-A3D8-6B77229AEB0E}"/>
              </a:ext>
            </a:extLst>
          </p:cNvPr>
          <p:cNvPicPr>
            <a:picLocks noChangeAspect="1"/>
          </p:cNvPicPr>
          <p:nvPr/>
        </p:nvPicPr>
        <p:blipFill rotWithShape="1">
          <a:blip r:embed="rId2"/>
          <a:srcRect r="43171"/>
          <a:stretch/>
        </p:blipFill>
        <p:spPr>
          <a:xfrm>
            <a:off x="6096000" y="2266216"/>
            <a:ext cx="4438876" cy="1855934"/>
          </a:xfrm>
          <a:prstGeom prst="rect">
            <a:avLst/>
          </a:prstGeom>
          <a:ln w="12700">
            <a:solidFill>
              <a:schemeClr val="accent1"/>
            </a:solidFill>
          </a:ln>
          <a:effectLst>
            <a:outerShdw blurRad="50800" dist="50800" dir="5400000" algn="ctr" rotWithShape="0">
              <a:schemeClr val="bg1">
                <a:lumMod val="65000"/>
              </a:schemeClr>
            </a:outerShdw>
          </a:effectLst>
        </p:spPr>
      </p:pic>
      <p:pic>
        <p:nvPicPr>
          <p:cNvPr id="7" name="Bildobjekt 6">
            <a:extLst>
              <a:ext uri="{FF2B5EF4-FFF2-40B4-BE49-F238E27FC236}">
                <a16:creationId xmlns:a16="http://schemas.microsoft.com/office/drawing/2014/main" id="{6755DFF6-F18B-41E5-BD0E-029FF9DEA272}"/>
              </a:ext>
            </a:extLst>
          </p:cNvPr>
          <p:cNvPicPr>
            <a:picLocks noChangeAspect="1"/>
          </p:cNvPicPr>
          <p:nvPr/>
        </p:nvPicPr>
        <p:blipFill>
          <a:blip r:embed="rId3"/>
          <a:stretch>
            <a:fillRect/>
          </a:stretch>
        </p:blipFill>
        <p:spPr>
          <a:xfrm>
            <a:off x="373487" y="4230440"/>
            <a:ext cx="9911356" cy="2590935"/>
          </a:xfrm>
          <a:prstGeom prst="rect">
            <a:avLst/>
          </a:prstGeom>
          <a:ln w="12700">
            <a:solidFill>
              <a:schemeClr val="accent1"/>
            </a:solidFill>
          </a:ln>
          <a:effectLst>
            <a:outerShdw blurRad="50800" dist="50800" dir="5400000" algn="ctr" rotWithShape="0">
              <a:schemeClr val="bg1">
                <a:lumMod val="65000"/>
              </a:schemeClr>
            </a:outerShdw>
          </a:effectLst>
        </p:spPr>
      </p:pic>
    </p:spTree>
    <p:extLst>
      <p:ext uri="{BB962C8B-B14F-4D97-AF65-F5344CB8AC3E}">
        <p14:creationId xmlns:p14="http://schemas.microsoft.com/office/powerpoint/2010/main" val="3287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5F5EBE-BF9C-4461-8F75-CC616B58A826}"/>
              </a:ext>
            </a:extLst>
          </p:cNvPr>
          <p:cNvSpPr>
            <a:spLocks noGrp="1"/>
          </p:cNvSpPr>
          <p:nvPr>
            <p:ph type="title"/>
          </p:nvPr>
        </p:nvSpPr>
        <p:spPr/>
        <p:txBody>
          <a:bodyPr/>
          <a:lstStyle/>
          <a:p>
            <a:r>
              <a:rPr lang="sv-SE" dirty="0"/>
              <a:t>UNGGIMS rapport om fundamental data</a:t>
            </a:r>
          </a:p>
        </p:txBody>
      </p:sp>
      <p:pic>
        <p:nvPicPr>
          <p:cNvPr id="4" name="Platshållare för innehåll 3">
            <a:extLst>
              <a:ext uri="{FF2B5EF4-FFF2-40B4-BE49-F238E27FC236}">
                <a16:creationId xmlns:a16="http://schemas.microsoft.com/office/drawing/2014/main" id="{0A0B4460-198B-46F5-966F-678D5E1D2AD5}"/>
              </a:ext>
            </a:extLst>
          </p:cNvPr>
          <p:cNvPicPr>
            <a:picLocks noGrp="1" noChangeAspect="1"/>
          </p:cNvPicPr>
          <p:nvPr>
            <p:ph idx="1"/>
          </p:nvPr>
        </p:nvPicPr>
        <p:blipFill>
          <a:blip r:embed="rId3"/>
          <a:stretch>
            <a:fillRect/>
          </a:stretch>
        </p:blipFill>
        <p:spPr>
          <a:xfrm>
            <a:off x="3613485" y="1528896"/>
            <a:ext cx="4472982" cy="5148521"/>
          </a:xfrm>
          <a:prstGeom prst="rect">
            <a:avLst/>
          </a:prstGeom>
        </p:spPr>
      </p:pic>
      <p:sp>
        <p:nvSpPr>
          <p:cNvPr id="5" name="Pratbubbla: rektangel med rundade hörn 4">
            <a:extLst>
              <a:ext uri="{FF2B5EF4-FFF2-40B4-BE49-F238E27FC236}">
                <a16:creationId xmlns:a16="http://schemas.microsoft.com/office/drawing/2014/main" id="{84F798D4-0516-426B-B38A-465EE84A7291}"/>
              </a:ext>
            </a:extLst>
          </p:cNvPr>
          <p:cNvSpPr/>
          <p:nvPr/>
        </p:nvSpPr>
        <p:spPr>
          <a:xfrm>
            <a:off x="8488364" y="1272619"/>
            <a:ext cx="3463230" cy="5404798"/>
          </a:xfrm>
          <a:prstGeom prst="wedgeRoundRectCallout">
            <a:avLst>
              <a:gd name="adj1" fmla="val -63543"/>
              <a:gd name="adj2" fmla="val -14599"/>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UNGGIM har tagit fram vad de kallar </a:t>
            </a:r>
            <a:r>
              <a:rPr lang="sv-SE" sz="2400" i="1" dirty="0"/>
              <a:t>Fundamental data</a:t>
            </a:r>
            <a:r>
              <a:rPr lang="sv-SE" sz="2400" dirty="0"/>
              <a:t>. Deras tillvägagångssätt och dokumentation gicks igenom för att se om detta kan vara idéer att inspireras av . Länk till hela rapporten: </a:t>
            </a:r>
            <a:r>
              <a:rPr lang="sv-SE" u="sng" dirty="0">
                <a:hlinkClick r:id="rId4"/>
              </a:rPr>
              <a:t>http://ggim.un.org/meetings/GGIM-committee/9th-Session/documents/Fundamental_Data_Publication.pdf</a:t>
            </a:r>
            <a:r>
              <a:rPr lang="sv-SE" dirty="0"/>
              <a:t> </a:t>
            </a:r>
          </a:p>
          <a:p>
            <a:pPr algn="ctr"/>
            <a:r>
              <a:rPr lang="sv-SE" sz="2400" dirty="0"/>
              <a:t> </a:t>
            </a:r>
          </a:p>
        </p:txBody>
      </p:sp>
    </p:spTree>
    <p:extLst>
      <p:ext uri="{BB962C8B-B14F-4D97-AF65-F5344CB8AC3E}">
        <p14:creationId xmlns:p14="http://schemas.microsoft.com/office/powerpoint/2010/main" val="16437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C271D3-E2A9-4EE5-B8CD-4BBC4D9FC634}"/>
              </a:ext>
            </a:extLst>
          </p:cNvPr>
          <p:cNvSpPr>
            <a:spLocks noGrp="1"/>
          </p:cNvSpPr>
          <p:nvPr>
            <p:ph type="title"/>
          </p:nvPr>
        </p:nvSpPr>
        <p:spPr/>
        <p:txBody>
          <a:bodyPr/>
          <a:lstStyle/>
          <a:p>
            <a:r>
              <a:rPr lang="sv-SE" dirty="0"/>
              <a:t>BESKRIVNING UTIFRÅN UNGGIMS ”MODELL”</a:t>
            </a:r>
          </a:p>
        </p:txBody>
      </p:sp>
      <p:sp>
        <p:nvSpPr>
          <p:cNvPr id="3" name="Platshållare för innehåll 2">
            <a:extLst>
              <a:ext uri="{FF2B5EF4-FFF2-40B4-BE49-F238E27FC236}">
                <a16:creationId xmlns:a16="http://schemas.microsoft.com/office/drawing/2014/main" id="{C4E7BABD-5870-4414-89A7-72FF98C79398}"/>
              </a:ext>
            </a:extLst>
          </p:cNvPr>
          <p:cNvSpPr>
            <a:spLocks noGrp="1"/>
          </p:cNvSpPr>
          <p:nvPr>
            <p:ph idx="1"/>
          </p:nvPr>
        </p:nvSpPr>
        <p:spPr>
          <a:xfrm>
            <a:off x="612569" y="1831693"/>
            <a:ext cx="10515600" cy="4874803"/>
          </a:xfrm>
        </p:spPr>
        <p:txBody>
          <a:bodyPr/>
          <a:lstStyle/>
          <a:p>
            <a:r>
              <a:rPr lang="en-US" i="1" dirty="0"/>
              <a:t>Why is this theme fundamental? </a:t>
            </a:r>
          </a:p>
          <a:p>
            <a:endParaRPr lang="en-US" i="1" dirty="0"/>
          </a:p>
          <a:p>
            <a:r>
              <a:rPr lang="en-US" i="1" dirty="0"/>
              <a:t>Which sustainable development goals (SDGs) will it help to meet? </a:t>
            </a:r>
          </a:p>
          <a:p>
            <a:endParaRPr lang="en-US" i="1" dirty="0"/>
          </a:p>
          <a:p>
            <a:r>
              <a:rPr lang="en-US" i="1" dirty="0"/>
              <a:t>Geospatial data features in more detail </a:t>
            </a:r>
          </a:p>
          <a:p>
            <a:endParaRPr lang="en-US" i="1" dirty="0"/>
          </a:p>
          <a:p>
            <a:r>
              <a:rPr lang="sv-SE" i="1" dirty="0" err="1"/>
              <a:t>Possible</a:t>
            </a:r>
            <a:r>
              <a:rPr lang="sv-SE" i="1" dirty="0"/>
              <a:t> </a:t>
            </a:r>
            <a:r>
              <a:rPr lang="sv-SE" i="1" dirty="0" err="1"/>
              <a:t>sources</a:t>
            </a:r>
            <a:r>
              <a:rPr lang="sv-SE" i="1" dirty="0"/>
              <a:t> </a:t>
            </a:r>
            <a:r>
              <a:rPr lang="sv-SE" i="1" dirty="0" err="1"/>
              <a:t>of</a:t>
            </a:r>
            <a:r>
              <a:rPr lang="sv-SE" i="1" dirty="0"/>
              <a:t> data</a:t>
            </a:r>
          </a:p>
          <a:p>
            <a:r>
              <a:rPr lang="sv-SE" i="1" dirty="0"/>
              <a:t> </a:t>
            </a:r>
          </a:p>
          <a:p>
            <a:r>
              <a:rPr lang="sv-SE" i="1" dirty="0" err="1"/>
              <a:t>Existing</a:t>
            </a:r>
            <a:r>
              <a:rPr lang="sv-SE" i="1" dirty="0"/>
              <a:t> data standards </a:t>
            </a:r>
          </a:p>
          <a:p>
            <a:endParaRPr lang="sv-SE" dirty="0"/>
          </a:p>
        </p:txBody>
      </p:sp>
    </p:spTree>
    <p:extLst>
      <p:ext uri="{BB962C8B-B14F-4D97-AF65-F5344CB8AC3E}">
        <p14:creationId xmlns:p14="http://schemas.microsoft.com/office/powerpoint/2010/main" val="6394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5F5EBE-BF9C-4461-8F75-CC616B58A826}"/>
              </a:ext>
            </a:extLst>
          </p:cNvPr>
          <p:cNvSpPr>
            <a:spLocks noGrp="1"/>
          </p:cNvSpPr>
          <p:nvPr>
            <p:ph type="title"/>
          </p:nvPr>
        </p:nvSpPr>
        <p:spPr/>
        <p:txBody>
          <a:bodyPr/>
          <a:lstStyle/>
          <a:p>
            <a:r>
              <a:rPr lang="sv-SE" dirty="0"/>
              <a:t>EXEMPLET TRANSPORT NETWORKS</a:t>
            </a:r>
          </a:p>
        </p:txBody>
      </p:sp>
      <p:pic>
        <p:nvPicPr>
          <p:cNvPr id="8" name="Bildobjekt 7">
            <a:extLst>
              <a:ext uri="{FF2B5EF4-FFF2-40B4-BE49-F238E27FC236}">
                <a16:creationId xmlns:a16="http://schemas.microsoft.com/office/drawing/2014/main" id="{A40D4643-0B17-4EFF-ACE5-107EA37D1FC2}"/>
              </a:ext>
            </a:extLst>
          </p:cNvPr>
          <p:cNvPicPr>
            <a:picLocks noChangeAspect="1"/>
          </p:cNvPicPr>
          <p:nvPr/>
        </p:nvPicPr>
        <p:blipFill>
          <a:blip r:embed="rId2"/>
          <a:stretch>
            <a:fillRect/>
          </a:stretch>
        </p:blipFill>
        <p:spPr>
          <a:xfrm>
            <a:off x="509587" y="723207"/>
            <a:ext cx="11172825" cy="5705475"/>
          </a:xfrm>
          <a:prstGeom prst="rect">
            <a:avLst/>
          </a:prstGeom>
        </p:spPr>
      </p:pic>
    </p:spTree>
    <p:extLst>
      <p:ext uri="{BB962C8B-B14F-4D97-AF65-F5344CB8AC3E}">
        <p14:creationId xmlns:p14="http://schemas.microsoft.com/office/powerpoint/2010/main" val="20640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6E68E-511B-4512-9BB2-2C183501F315}"/>
              </a:ext>
            </a:extLst>
          </p:cNvPr>
          <p:cNvSpPr>
            <a:spLocks noGrp="1"/>
          </p:cNvSpPr>
          <p:nvPr>
            <p:ph type="title"/>
          </p:nvPr>
        </p:nvSpPr>
        <p:spPr/>
        <p:txBody>
          <a:bodyPr/>
          <a:lstStyle/>
          <a:p>
            <a:r>
              <a:rPr lang="sv-SE" dirty="0"/>
              <a:t>W</a:t>
            </a:r>
            <a:r>
              <a:rPr lang="sv-SE" i="1" dirty="0"/>
              <a:t>HY IS THIS THEME FUNDAMENTAL?</a:t>
            </a:r>
          </a:p>
        </p:txBody>
      </p:sp>
      <p:pic>
        <p:nvPicPr>
          <p:cNvPr id="5" name="Bildobjekt 4">
            <a:extLst>
              <a:ext uri="{FF2B5EF4-FFF2-40B4-BE49-F238E27FC236}">
                <a16:creationId xmlns:a16="http://schemas.microsoft.com/office/drawing/2014/main" id="{F0FE80D5-B61C-464E-B08B-4E9B90BE4549}"/>
              </a:ext>
            </a:extLst>
          </p:cNvPr>
          <p:cNvPicPr>
            <a:picLocks noChangeAspect="1"/>
          </p:cNvPicPr>
          <p:nvPr/>
        </p:nvPicPr>
        <p:blipFill>
          <a:blip r:embed="rId2"/>
          <a:stretch>
            <a:fillRect/>
          </a:stretch>
        </p:blipFill>
        <p:spPr>
          <a:xfrm>
            <a:off x="866775" y="2293620"/>
            <a:ext cx="10458450" cy="2514600"/>
          </a:xfrm>
          <a:prstGeom prst="rect">
            <a:avLst/>
          </a:prstGeom>
          <a:effectLst/>
        </p:spPr>
      </p:pic>
    </p:spTree>
    <p:extLst>
      <p:ext uri="{BB962C8B-B14F-4D97-AF65-F5344CB8AC3E}">
        <p14:creationId xmlns:p14="http://schemas.microsoft.com/office/powerpoint/2010/main" val="8844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D0B18121-6462-43C7-8BB7-3C6AC81D7E24}"/>
              </a:ext>
            </a:extLst>
          </p:cNvPr>
          <p:cNvSpPr>
            <a:spLocks noGrp="1"/>
          </p:cNvSpPr>
          <p:nvPr>
            <p:ph idx="1"/>
          </p:nvPr>
        </p:nvSpPr>
        <p:spPr>
          <a:xfrm>
            <a:off x="612569" y="1656356"/>
            <a:ext cx="10515600" cy="4874803"/>
          </a:xfrm>
        </p:spPr>
        <p:txBody>
          <a:bodyPr/>
          <a:lstStyle/>
          <a:p>
            <a:pPr marL="457200" indent="-457200">
              <a:buFont typeface="Arial" panose="020B0604020202020204" pitchFamily="34" charset="0"/>
              <a:buChar char="•"/>
            </a:pPr>
            <a:r>
              <a:rPr lang="sv-SE" sz="1800" dirty="0"/>
              <a:t>9.30-10.00 Samling med fika</a:t>
            </a:r>
          </a:p>
          <a:p>
            <a:pPr marL="457200" indent="-457200">
              <a:buFont typeface="Arial" panose="020B0604020202020204" pitchFamily="34" charset="0"/>
              <a:buChar char="•"/>
            </a:pPr>
            <a:endParaRPr lang="sv-SE" sz="1000" dirty="0"/>
          </a:p>
          <a:p>
            <a:pPr marL="457200" indent="-457200">
              <a:buFont typeface="Arial" panose="020B0604020202020204" pitchFamily="34" charset="0"/>
              <a:buChar char="•"/>
            </a:pPr>
            <a:r>
              <a:rPr lang="sv-SE" sz="1800" dirty="0"/>
              <a:t>10.00-10.30 Introduktion och presentationsrunda</a:t>
            </a:r>
          </a:p>
          <a:p>
            <a:pPr marL="457200" indent="-457200">
              <a:buFont typeface="Arial" panose="020B0604020202020204" pitchFamily="34" charset="0"/>
              <a:buChar char="•"/>
            </a:pPr>
            <a:endParaRPr lang="sv-SE" sz="1000" dirty="0"/>
          </a:p>
          <a:p>
            <a:pPr marL="457200" indent="-457200">
              <a:buFont typeface="Arial" panose="020B0604020202020204" pitchFamily="34" charset="0"/>
              <a:buChar char="•"/>
            </a:pPr>
            <a:r>
              <a:rPr lang="sv-SE" sz="1800" dirty="0"/>
              <a:t>10.30-11.00 Information från Regeringskansliet, Ingela </a:t>
            </a:r>
            <a:r>
              <a:rPr lang="sv-SE" sz="1800" dirty="0" err="1"/>
              <a:t>Alverfors</a:t>
            </a:r>
            <a:endParaRPr lang="sv-SE" sz="1800" dirty="0"/>
          </a:p>
          <a:p>
            <a:pPr marL="457200" indent="-457200">
              <a:buFont typeface="Arial" panose="020B0604020202020204" pitchFamily="34" charset="0"/>
              <a:buChar char="•"/>
            </a:pPr>
            <a:endParaRPr lang="sv-SE" sz="1000" dirty="0"/>
          </a:p>
          <a:p>
            <a:pPr marL="457200" indent="-457200">
              <a:buFont typeface="Arial" panose="020B0604020202020204" pitchFamily="34" charset="0"/>
              <a:buChar char="•"/>
            </a:pPr>
            <a:r>
              <a:rPr lang="sv-SE" sz="1800" dirty="0"/>
              <a:t>11.00-12.00 Frågeställning från EU-kommissionen för Statistik och Bolagsinformation </a:t>
            </a:r>
          </a:p>
          <a:p>
            <a:pPr marL="457200" indent="-457200">
              <a:buFont typeface="Arial" panose="020B0604020202020204" pitchFamily="34" charset="0"/>
              <a:buChar char="•"/>
            </a:pPr>
            <a:endParaRPr lang="sv-SE" sz="1000" dirty="0"/>
          </a:p>
          <a:p>
            <a:pPr lvl="2"/>
            <a:r>
              <a:rPr lang="sv-SE" sz="1600" dirty="0"/>
              <a:t>	11.00-11.40 Statistik</a:t>
            </a:r>
          </a:p>
          <a:p>
            <a:pPr marL="1828800" lvl="3" indent="-457200">
              <a:buFont typeface="Arial" panose="020B0604020202020204" pitchFamily="34" charset="0"/>
              <a:buChar char="•"/>
            </a:pPr>
            <a:r>
              <a:rPr lang="sv-SE" dirty="0"/>
              <a:t>Marie </a:t>
            </a:r>
            <a:r>
              <a:rPr lang="sv-SE" dirty="0" err="1"/>
              <a:t>Haldorsson</a:t>
            </a:r>
            <a:r>
              <a:rPr lang="sv-SE" dirty="0"/>
              <a:t>, SCB</a:t>
            </a:r>
          </a:p>
          <a:p>
            <a:pPr marL="1828800" lvl="3" indent="-457200">
              <a:buFont typeface="Arial" panose="020B0604020202020204" pitchFamily="34" charset="0"/>
              <a:buChar char="•"/>
            </a:pPr>
            <a:r>
              <a:rPr lang="sv-SE" dirty="0"/>
              <a:t>Peter Wikman, Botkyrka kommun</a:t>
            </a:r>
          </a:p>
          <a:p>
            <a:pPr lvl="3"/>
            <a:endParaRPr lang="sv-SE" dirty="0"/>
          </a:p>
          <a:p>
            <a:pPr lvl="3"/>
            <a:r>
              <a:rPr lang="sv-SE" dirty="0"/>
              <a:t>	11.40-12.00 Bolagsinformation,</a:t>
            </a:r>
          </a:p>
          <a:p>
            <a:pPr marL="1657350" lvl="3" indent="-285750">
              <a:buFont typeface="Arial" panose="020B0604020202020204" pitchFamily="34" charset="0"/>
              <a:buChar char="•"/>
            </a:pPr>
            <a:r>
              <a:rPr lang="sv-SE" dirty="0"/>
              <a:t>	Joakim Nyström, Bolagsverket</a:t>
            </a:r>
          </a:p>
          <a:p>
            <a:pPr lvl="3"/>
            <a:endParaRPr lang="sv-SE" sz="1600" dirty="0"/>
          </a:p>
          <a:p>
            <a:pPr marL="457200" indent="-457200">
              <a:buFont typeface="Arial" panose="020B0604020202020204" pitchFamily="34" charset="0"/>
              <a:buChar char="•"/>
            </a:pPr>
            <a:r>
              <a:rPr lang="sv-SE" sz="1800" dirty="0"/>
              <a:t>12.00-12.45 LUNCH</a:t>
            </a:r>
            <a:endParaRPr lang="sv-SE" dirty="0"/>
          </a:p>
        </p:txBody>
      </p:sp>
    </p:spTree>
    <p:extLst>
      <p:ext uri="{BB962C8B-B14F-4D97-AF65-F5344CB8AC3E}">
        <p14:creationId xmlns:p14="http://schemas.microsoft.com/office/powerpoint/2010/main" val="209475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6E68E-511B-4512-9BB2-2C183501F315}"/>
              </a:ext>
            </a:extLst>
          </p:cNvPr>
          <p:cNvSpPr>
            <a:spLocks noGrp="1"/>
          </p:cNvSpPr>
          <p:nvPr>
            <p:ph type="title"/>
          </p:nvPr>
        </p:nvSpPr>
        <p:spPr/>
        <p:txBody>
          <a:bodyPr/>
          <a:lstStyle/>
          <a:p>
            <a:r>
              <a:rPr lang="en-US" i="1" dirty="0"/>
              <a:t>Which sustainable development goals (SDGs) will it help to meet? </a:t>
            </a:r>
            <a:br>
              <a:rPr lang="en-US" i="1" dirty="0"/>
            </a:br>
            <a:endParaRPr lang="sv-SE" dirty="0"/>
          </a:p>
        </p:txBody>
      </p:sp>
      <p:pic>
        <p:nvPicPr>
          <p:cNvPr id="3" name="Bildobjekt 2">
            <a:extLst>
              <a:ext uri="{FF2B5EF4-FFF2-40B4-BE49-F238E27FC236}">
                <a16:creationId xmlns:a16="http://schemas.microsoft.com/office/drawing/2014/main" id="{41524C15-D11C-4042-98C9-7B34DB70FBD5}"/>
              </a:ext>
            </a:extLst>
          </p:cNvPr>
          <p:cNvPicPr>
            <a:picLocks noChangeAspect="1"/>
          </p:cNvPicPr>
          <p:nvPr/>
        </p:nvPicPr>
        <p:blipFill>
          <a:blip r:embed="rId2"/>
          <a:stretch>
            <a:fillRect/>
          </a:stretch>
        </p:blipFill>
        <p:spPr>
          <a:xfrm>
            <a:off x="603044" y="2638107"/>
            <a:ext cx="10396189" cy="1100773"/>
          </a:xfrm>
          <a:prstGeom prst="rect">
            <a:avLst/>
          </a:prstGeom>
        </p:spPr>
      </p:pic>
    </p:spTree>
    <p:extLst>
      <p:ext uri="{BB962C8B-B14F-4D97-AF65-F5344CB8AC3E}">
        <p14:creationId xmlns:p14="http://schemas.microsoft.com/office/powerpoint/2010/main" val="213222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6E68E-511B-4512-9BB2-2C183501F315}"/>
              </a:ext>
            </a:extLst>
          </p:cNvPr>
          <p:cNvSpPr>
            <a:spLocks noGrp="1"/>
          </p:cNvSpPr>
          <p:nvPr>
            <p:ph type="title"/>
          </p:nvPr>
        </p:nvSpPr>
        <p:spPr/>
        <p:txBody>
          <a:bodyPr/>
          <a:lstStyle/>
          <a:p>
            <a:r>
              <a:rPr lang="en-US" i="1" dirty="0"/>
              <a:t>Geospatial data features in more detail </a:t>
            </a:r>
            <a:br>
              <a:rPr lang="en-US" i="1" dirty="0"/>
            </a:br>
            <a:endParaRPr lang="sv-SE" dirty="0"/>
          </a:p>
        </p:txBody>
      </p:sp>
      <p:pic>
        <p:nvPicPr>
          <p:cNvPr id="3" name="Bildobjekt 2">
            <a:extLst>
              <a:ext uri="{FF2B5EF4-FFF2-40B4-BE49-F238E27FC236}">
                <a16:creationId xmlns:a16="http://schemas.microsoft.com/office/drawing/2014/main" id="{7476DC56-EEF7-40EC-B9A8-FC70EBA6D85A}"/>
              </a:ext>
            </a:extLst>
          </p:cNvPr>
          <p:cNvPicPr>
            <a:picLocks noChangeAspect="1"/>
          </p:cNvPicPr>
          <p:nvPr/>
        </p:nvPicPr>
        <p:blipFill>
          <a:blip r:embed="rId2"/>
          <a:stretch>
            <a:fillRect/>
          </a:stretch>
        </p:blipFill>
        <p:spPr>
          <a:xfrm>
            <a:off x="502918" y="2090737"/>
            <a:ext cx="11553145" cy="2948623"/>
          </a:xfrm>
          <a:prstGeom prst="rect">
            <a:avLst/>
          </a:prstGeom>
        </p:spPr>
      </p:pic>
    </p:spTree>
    <p:extLst>
      <p:ext uri="{BB962C8B-B14F-4D97-AF65-F5344CB8AC3E}">
        <p14:creationId xmlns:p14="http://schemas.microsoft.com/office/powerpoint/2010/main" val="141673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6E68E-511B-4512-9BB2-2C183501F315}"/>
              </a:ext>
            </a:extLst>
          </p:cNvPr>
          <p:cNvSpPr>
            <a:spLocks noGrp="1"/>
          </p:cNvSpPr>
          <p:nvPr>
            <p:ph type="title"/>
          </p:nvPr>
        </p:nvSpPr>
        <p:spPr/>
        <p:txBody>
          <a:bodyPr/>
          <a:lstStyle/>
          <a:p>
            <a:r>
              <a:rPr lang="sv-SE" i="1" dirty="0" err="1"/>
              <a:t>Possible</a:t>
            </a:r>
            <a:r>
              <a:rPr lang="sv-SE" i="1" dirty="0"/>
              <a:t> </a:t>
            </a:r>
            <a:r>
              <a:rPr lang="sv-SE" i="1" dirty="0" err="1"/>
              <a:t>sources</a:t>
            </a:r>
            <a:r>
              <a:rPr lang="sv-SE" i="1" dirty="0"/>
              <a:t> </a:t>
            </a:r>
            <a:r>
              <a:rPr lang="sv-SE" i="1" dirty="0" err="1"/>
              <a:t>of</a:t>
            </a:r>
            <a:r>
              <a:rPr lang="sv-SE" i="1" dirty="0"/>
              <a:t> data</a:t>
            </a:r>
          </a:p>
        </p:txBody>
      </p:sp>
      <p:pic>
        <p:nvPicPr>
          <p:cNvPr id="3" name="Bildobjekt 2">
            <a:extLst>
              <a:ext uri="{FF2B5EF4-FFF2-40B4-BE49-F238E27FC236}">
                <a16:creationId xmlns:a16="http://schemas.microsoft.com/office/drawing/2014/main" id="{DC5D6C39-0585-445F-A6B8-77E957C0B50E}"/>
              </a:ext>
            </a:extLst>
          </p:cNvPr>
          <p:cNvPicPr>
            <a:picLocks noChangeAspect="1"/>
          </p:cNvPicPr>
          <p:nvPr/>
        </p:nvPicPr>
        <p:blipFill>
          <a:blip r:embed="rId2"/>
          <a:stretch>
            <a:fillRect/>
          </a:stretch>
        </p:blipFill>
        <p:spPr>
          <a:xfrm>
            <a:off x="1981200" y="2243807"/>
            <a:ext cx="8600245" cy="2370385"/>
          </a:xfrm>
          <a:prstGeom prst="rect">
            <a:avLst/>
          </a:prstGeom>
        </p:spPr>
      </p:pic>
    </p:spTree>
    <p:extLst>
      <p:ext uri="{BB962C8B-B14F-4D97-AF65-F5344CB8AC3E}">
        <p14:creationId xmlns:p14="http://schemas.microsoft.com/office/powerpoint/2010/main" val="72282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6E68E-511B-4512-9BB2-2C183501F315}"/>
              </a:ext>
            </a:extLst>
          </p:cNvPr>
          <p:cNvSpPr>
            <a:spLocks noGrp="1"/>
          </p:cNvSpPr>
          <p:nvPr>
            <p:ph type="title"/>
          </p:nvPr>
        </p:nvSpPr>
        <p:spPr/>
        <p:txBody>
          <a:bodyPr/>
          <a:lstStyle/>
          <a:p>
            <a:r>
              <a:rPr lang="sv-SE" i="1" dirty="0" err="1"/>
              <a:t>Existing</a:t>
            </a:r>
            <a:r>
              <a:rPr lang="sv-SE" i="1" dirty="0"/>
              <a:t> data standards </a:t>
            </a:r>
          </a:p>
        </p:txBody>
      </p:sp>
      <p:pic>
        <p:nvPicPr>
          <p:cNvPr id="3" name="Bildobjekt 2">
            <a:extLst>
              <a:ext uri="{FF2B5EF4-FFF2-40B4-BE49-F238E27FC236}">
                <a16:creationId xmlns:a16="http://schemas.microsoft.com/office/drawing/2014/main" id="{3BAEAF1F-238E-4C80-990C-E5320B2D2569}"/>
              </a:ext>
            </a:extLst>
          </p:cNvPr>
          <p:cNvPicPr>
            <a:picLocks noChangeAspect="1"/>
          </p:cNvPicPr>
          <p:nvPr/>
        </p:nvPicPr>
        <p:blipFill>
          <a:blip r:embed="rId2"/>
          <a:stretch>
            <a:fillRect/>
          </a:stretch>
        </p:blipFill>
        <p:spPr>
          <a:xfrm>
            <a:off x="374726" y="1719262"/>
            <a:ext cx="11293300" cy="3675698"/>
          </a:xfrm>
          <a:prstGeom prst="rect">
            <a:avLst/>
          </a:prstGeom>
        </p:spPr>
      </p:pic>
    </p:spTree>
    <p:extLst>
      <p:ext uri="{BB962C8B-B14F-4D97-AF65-F5344CB8AC3E}">
        <p14:creationId xmlns:p14="http://schemas.microsoft.com/office/powerpoint/2010/main" val="53405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p:txBody>
          <a:bodyPr/>
          <a:lstStyle/>
          <a:p>
            <a:r>
              <a:rPr lang="sv-SE" dirty="0"/>
              <a:t>REFLEKTION KRING UPPLÄGG… </a:t>
            </a:r>
          </a:p>
        </p:txBody>
      </p:sp>
      <p:pic>
        <p:nvPicPr>
          <p:cNvPr id="7" name="Bildobjekt 6">
            <a:extLst>
              <a:ext uri="{FF2B5EF4-FFF2-40B4-BE49-F238E27FC236}">
                <a16:creationId xmlns:a16="http://schemas.microsoft.com/office/drawing/2014/main" id="{442E3587-2127-49F3-9A9A-64D25E315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546" y="419189"/>
            <a:ext cx="1157447" cy="1157447"/>
          </a:xfrm>
          <a:prstGeom prst="rect">
            <a:avLst/>
          </a:prstGeom>
        </p:spPr>
      </p:pic>
      <p:sp>
        <p:nvSpPr>
          <p:cNvPr id="4" name="Pratbubbla: rektangel med rundade hörn 3">
            <a:extLst>
              <a:ext uri="{FF2B5EF4-FFF2-40B4-BE49-F238E27FC236}">
                <a16:creationId xmlns:a16="http://schemas.microsoft.com/office/drawing/2014/main" id="{845858A9-017A-4344-9BD9-7EC64FF528E5}"/>
              </a:ext>
            </a:extLst>
          </p:cNvPr>
          <p:cNvSpPr/>
          <p:nvPr/>
        </p:nvSpPr>
        <p:spPr>
          <a:xfrm>
            <a:off x="612569" y="1932659"/>
            <a:ext cx="3746566" cy="1784197"/>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err="1"/>
              <a:t>UNNGIMs</a:t>
            </a:r>
            <a:r>
              <a:rPr lang="sv-SE" sz="2400" dirty="0"/>
              <a:t> beskrivningar och nivå  på data var  rimlig och kan användas som ”förebild” för fortsatt arbete</a:t>
            </a:r>
          </a:p>
        </p:txBody>
      </p:sp>
      <p:sp>
        <p:nvSpPr>
          <p:cNvPr id="5" name="Pratbubbla: rektangel med rundade hörn 4">
            <a:extLst>
              <a:ext uri="{FF2B5EF4-FFF2-40B4-BE49-F238E27FC236}">
                <a16:creationId xmlns:a16="http://schemas.microsoft.com/office/drawing/2014/main" id="{510051AF-0B52-49DE-9041-6FC2B02C25A9}"/>
              </a:ext>
            </a:extLst>
          </p:cNvPr>
          <p:cNvSpPr/>
          <p:nvPr/>
        </p:nvSpPr>
        <p:spPr>
          <a:xfrm>
            <a:off x="5952013" y="1751812"/>
            <a:ext cx="4453736" cy="2178679"/>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Vi behöver fundera på om det är just </a:t>
            </a:r>
            <a:r>
              <a:rPr lang="sv-SE" sz="2400" dirty="0" err="1"/>
              <a:t>SDGn</a:t>
            </a:r>
            <a:r>
              <a:rPr lang="sv-SE" sz="2400" dirty="0"/>
              <a:t>/hållbarhetsmålen som vi ska </a:t>
            </a:r>
            <a:r>
              <a:rPr lang="sv-SE" sz="2400" dirty="0" err="1"/>
              <a:t>mappa</a:t>
            </a:r>
            <a:r>
              <a:rPr lang="sv-SE" sz="2400" dirty="0"/>
              <a:t> datamängderna mot eller om det finns andra mer lämpliga referensramar</a:t>
            </a:r>
          </a:p>
        </p:txBody>
      </p:sp>
      <p:sp>
        <p:nvSpPr>
          <p:cNvPr id="6" name="Pratbubbla: rektangel med rundade hörn 5">
            <a:extLst>
              <a:ext uri="{FF2B5EF4-FFF2-40B4-BE49-F238E27FC236}">
                <a16:creationId xmlns:a16="http://schemas.microsoft.com/office/drawing/2014/main" id="{C403E67C-36C5-4CD5-88B5-00ECC595144C}"/>
              </a:ext>
            </a:extLst>
          </p:cNvPr>
          <p:cNvSpPr/>
          <p:nvPr/>
        </p:nvSpPr>
        <p:spPr>
          <a:xfrm>
            <a:off x="612569" y="4376895"/>
            <a:ext cx="4576119" cy="2353513"/>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Datamängderna i UNGGIMS rapport kan med kompletteringar utgöra en form av lista för fortsatt arbete</a:t>
            </a:r>
          </a:p>
        </p:txBody>
      </p:sp>
      <p:sp>
        <p:nvSpPr>
          <p:cNvPr id="8" name="Pratbubbla: rektangel med rundade hörn 7">
            <a:extLst>
              <a:ext uri="{FF2B5EF4-FFF2-40B4-BE49-F238E27FC236}">
                <a16:creationId xmlns:a16="http://schemas.microsoft.com/office/drawing/2014/main" id="{C0332061-0C6B-4D47-AAAB-3C98CDA687CA}"/>
              </a:ext>
            </a:extLst>
          </p:cNvPr>
          <p:cNvSpPr/>
          <p:nvPr/>
        </p:nvSpPr>
        <p:spPr>
          <a:xfrm>
            <a:off x="6096000" y="4198755"/>
            <a:ext cx="4692503" cy="2531653"/>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Kommunerna önskar tillgängliga data i tidsserier, inte enbart ögonblicksbilder</a:t>
            </a:r>
          </a:p>
        </p:txBody>
      </p:sp>
    </p:spTree>
    <p:extLst>
      <p:ext uri="{BB962C8B-B14F-4D97-AF65-F5344CB8AC3E}">
        <p14:creationId xmlns:p14="http://schemas.microsoft.com/office/powerpoint/2010/main" val="173392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p:txBody>
          <a:bodyPr/>
          <a:lstStyle/>
          <a:p>
            <a:r>
              <a:rPr lang="sv-SE" dirty="0"/>
              <a:t>REFLEKTION KRING UPPLÄGG… </a:t>
            </a:r>
          </a:p>
        </p:txBody>
      </p:sp>
      <p:pic>
        <p:nvPicPr>
          <p:cNvPr id="7" name="Bildobjekt 6">
            <a:extLst>
              <a:ext uri="{FF2B5EF4-FFF2-40B4-BE49-F238E27FC236}">
                <a16:creationId xmlns:a16="http://schemas.microsoft.com/office/drawing/2014/main" id="{442E3587-2127-49F3-9A9A-64D25E315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546" y="419189"/>
            <a:ext cx="1157447" cy="1157447"/>
          </a:xfrm>
          <a:prstGeom prst="rect">
            <a:avLst/>
          </a:prstGeom>
        </p:spPr>
      </p:pic>
      <p:sp>
        <p:nvSpPr>
          <p:cNvPr id="4" name="Pratbubbla: rektangel med rundade hörn 3">
            <a:extLst>
              <a:ext uri="{FF2B5EF4-FFF2-40B4-BE49-F238E27FC236}">
                <a16:creationId xmlns:a16="http://schemas.microsoft.com/office/drawing/2014/main" id="{845858A9-017A-4344-9BD9-7EC64FF528E5}"/>
              </a:ext>
            </a:extLst>
          </p:cNvPr>
          <p:cNvSpPr/>
          <p:nvPr/>
        </p:nvSpPr>
        <p:spPr>
          <a:xfrm>
            <a:off x="335706" y="1574332"/>
            <a:ext cx="3236417" cy="1324530"/>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Bra att ha Europeiskt perspektiv</a:t>
            </a:r>
          </a:p>
        </p:txBody>
      </p:sp>
      <p:sp>
        <p:nvSpPr>
          <p:cNvPr id="5" name="Pratbubbla: rektangel med rundade hörn 4">
            <a:extLst>
              <a:ext uri="{FF2B5EF4-FFF2-40B4-BE49-F238E27FC236}">
                <a16:creationId xmlns:a16="http://schemas.microsoft.com/office/drawing/2014/main" id="{510051AF-0B52-49DE-9041-6FC2B02C25A9}"/>
              </a:ext>
            </a:extLst>
          </p:cNvPr>
          <p:cNvSpPr/>
          <p:nvPr/>
        </p:nvSpPr>
        <p:spPr>
          <a:xfrm rot="20149057">
            <a:off x="3353244" y="1599646"/>
            <a:ext cx="4453736" cy="2178679"/>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sv-SE" dirty="0"/>
              <a:t> </a:t>
            </a:r>
          </a:p>
          <a:p>
            <a:pPr lvl="0"/>
            <a:r>
              <a:rPr lang="sv-SE" dirty="0"/>
              <a:t>Bra att göra ett underlag/datalista för respektive område som utgångspunkt för expertgruppernas arbete. </a:t>
            </a:r>
          </a:p>
          <a:p>
            <a:r>
              <a:rPr lang="sv-SE" dirty="0"/>
              <a:t> </a:t>
            </a:r>
          </a:p>
        </p:txBody>
      </p:sp>
      <p:sp>
        <p:nvSpPr>
          <p:cNvPr id="6" name="Pratbubbla: rektangel med rundade hörn 5">
            <a:extLst>
              <a:ext uri="{FF2B5EF4-FFF2-40B4-BE49-F238E27FC236}">
                <a16:creationId xmlns:a16="http://schemas.microsoft.com/office/drawing/2014/main" id="{C403E67C-36C5-4CD5-88B5-00ECC595144C}"/>
              </a:ext>
            </a:extLst>
          </p:cNvPr>
          <p:cNvSpPr/>
          <p:nvPr/>
        </p:nvSpPr>
        <p:spPr>
          <a:xfrm>
            <a:off x="325490" y="4259936"/>
            <a:ext cx="4576119" cy="2353513"/>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sv-SE" sz="2400" dirty="0"/>
              <a:t>Vi borde skicka ut en tolkning av vad socioekonomisk nytta är, så att alla utgår från samma tolkning. </a:t>
            </a:r>
          </a:p>
          <a:p>
            <a:r>
              <a:rPr lang="sv-SE" sz="2400" dirty="0"/>
              <a:t> </a:t>
            </a:r>
          </a:p>
        </p:txBody>
      </p:sp>
      <p:sp>
        <p:nvSpPr>
          <p:cNvPr id="8" name="Pratbubbla: rektangel med rundade hörn 7">
            <a:extLst>
              <a:ext uri="{FF2B5EF4-FFF2-40B4-BE49-F238E27FC236}">
                <a16:creationId xmlns:a16="http://schemas.microsoft.com/office/drawing/2014/main" id="{C0332061-0C6B-4D47-AAAB-3C98CDA687CA}"/>
              </a:ext>
            </a:extLst>
          </p:cNvPr>
          <p:cNvSpPr/>
          <p:nvPr/>
        </p:nvSpPr>
        <p:spPr>
          <a:xfrm>
            <a:off x="5241849" y="4594951"/>
            <a:ext cx="4692503" cy="2263049"/>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sv-SE" sz="2400" dirty="0"/>
              <a:t>Vi borde använda INSPIRE som utgångspunkt för detta, men det finns även andra behov. </a:t>
            </a:r>
          </a:p>
        </p:txBody>
      </p:sp>
      <p:sp>
        <p:nvSpPr>
          <p:cNvPr id="9" name="Pratbubbla: rektangel med rundade hörn 8">
            <a:extLst>
              <a:ext uri="{FF2B5EF4-FFF2-40B4-BE49-F238E27FC236}">
                <a16:creationId xmlns:a16="http://schemas.microsoft.com/office/drawing/2014/main" id="{146DA318-52D3-43B0-8AB5-9501E6B6E98E}"/>
              </a:ext>
            </a:extLst>
          </p:cNvPr>
          <p:cNvSpPr/>
          <p:nvPr/>
        </p:nvSpPr>
        <p:spPr>
          <a:xfrm>
            <a:off x="7588100" y="2291112"/>
            <a:ext cx="4453736" cy="1983920"/>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endParaRPr lang="sv-SE" dirty="0"/>
          </a:p>
          <a:p>
            <a:r>
              <a:rPr lang="sv-SE" dirty="0"/>
              <a:t> </a:t>
            </a:r>
          </a:p>
          <a:p>
            <a:pPr lvl="0"/>
            <a:r>
              <a:rPr lang="sv-SE" dirty="0"/>
              <a:t>Tvärgruppsdeltagande kan vara bra i expertgrupperna då flera myndigheter kan behöva delta i flera grupper – svårt med resurser för detta och under en så kort tidsperiod. </a:t>
            </a:r>
          </a:p>
        </p:txBody>
      </p:sp>
    </p:spTree>
    <p:extLst>
      <p:ext uri="{BB962C8B-B14F-4D97-AF65-F5344CB8AC3E}">
        <p14:creationId xmlns:p14="http://schemas.microsoft.com/office/powerpoint/2010/main" val="163082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p:txBody>
          <a:bodyPr/>
          <a:lstStyle/>
          <a:p>
            <a:r>
              <a:rPr lang="sv-SE" dirty="0"/>
              <a:t>Tolkning av socioekonomiska nyttor: </a:t>
            </a:r>
          </a:p>
        </p:txBody>
      </p:sp>
      <p:sp>
        <p:nvSpPr>
          <p:cNvPr id="8" name="Pratbubbla: rektangel med rundade hörn 7">
            <a:extLst>
              <a:ext uri="{FF2B5EF4-FFF2-40B4-BE49-F238E27FC236}">
                <a16:creationId xmlns:a16="http://schemas.microsoft.com/office/drawing/2014/main" id="{C0332061-0C6B-4D47-AAAB-3C98CDA687CA}"/>
              </a:ext>
            </a:extLst>
          </p:cNvPr>
          <p:cNvSpPr/>
          <p:nvPr/>
        </p:nvSpPr>
        <p:spPr>
          <a:xfrm>
            <a:off x="612569" y="2413591"/>
            <a:ext cx="10515600" cy="4040371"/>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000" dirty="0"/>
              <a:t>Det finns ingen exakt definition av vad socioekonomiska nyttor är men socioekonomisk status är en definition som används inom flera fält, bl.a. </a:t>
            </a:r>
            <a:r>
              <a:rPr lang="sv-SE" sz="2000"/>
              <a:t>inom folkhälsovetenskap, </a:t>
            </a:r>
            <a:r>
              <a:rPr lang="sv-SE" sz="2000" dirty="0"/>
              <a:t>och är ett mått på människors ekonomiska situation, deras utbildningsnivå samt deras sysselsättning. Inom t.ex. utbildningsvetenskaplig forskning är det främst utbildningsnivån som är av vikt för den socioekonomiska statusen (Hansen-Yang, 2012)</a:t>
            </a:r>
          </a:p>
          <a:p>
            <a:pPr algn="ctr"/>
            <a:endParaRPr lang="sv-SE" sz="1000" dirty="0"/>
          </a:p>
          <a:p>
            <a:pPr algn="ctr"/>
            <a:r>
              <a:rPr lang="sv-SE" sz="3600" dirty="0"/>
              <a:t> Med detta som bakgrund tolkar vi</a:t>
            </a:r>
          </a:p>
          <a:p>
            <a:pPr algn="ctr"/>
            <a:r>
              <a:rPr lang="sv-SE" sz="3600" dirty="0"/>
              <a:t> socioekonomiska nyttor som samhällsekonomiska nyttor och nyttor för individen i samhället.  </a:t>
            </a:r>
          </a:p>
        </p:txBody>
      </p:sp>
    </p:spTree>
    <p:extLst>
      <p:ext uri="{BB962C8B-B14F-4D97-AF65-F5344CB8AC3E}">
        <p14:creationId xmlns:p14="http://schemas.microsoft.com/office/powerpoint/2010/main" val="254481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89DFA2-F64C-4C03-9977-51A1C13B122E}"/>
              </a:ext>
            </a:extLst>
          </p:cNvPr>
          <p:cNvSpPr>
            <a:spLocks noGrp="1"/>
          </p:cNvSpPr>
          <p:nvPr>
            <p:ph type="title"/>
          </p:nvPr>
        </p:nvSpPr>
        <p:spPr/>
        <p:txBody>
          <a:bodyPr/>
          <a:lstStyle/>
          <a:p>
            <a:r>
              <a:rPr lang="sv-SE" dirty="0" err="1"/>
              <a:t>FÖRESLå</a:t>
            </a:r>
            <a:r>
              <a:rPr lang="sv-SE" dirty="0"/>
              <a:t> EXPERTER</a:t>
            </a:r>
          </a:p>
        </p:txBody>
      </p:sp>
      <p:sp>
        <p:nvSpPr>
          <p:cNvPr id="3" name="Platshållare för innehåll 2">
            <a:extLst>
              <a:ext uri="{FF2B5EF4-FFF2-40B4-BE49-F238E27FC236}">
                <a16:creationId xmlns:a16="http://schemas.microsoft.com/office/drawing/2014/main" id="{2E50F81E-6EF6-45C1-B858-94965DE34E21}"/>
              </a:ext>
            </a:extLst>
          </p:cNvPr>
          <p:cNvSpPr>
            <a:spLocks noGrp="1"/>
          </p:cNvSpPr>
          <p:nvPr>
            <p:ph idx="1"/>
          </p:nvPr>
        </p:nvSpPr>
        <p:spPr>
          <a:xfrm>
            <a:off x="612569" y="1415133"/>
            <a:ext cx="10515600" cy="4874803"/>
          </a:xfrm>
        </p:spPr>
        <p:txBody>
          <a:bodyPr/>
          <a:lstStyle/>
          <a:p>
            <a:endParaRPr lang="sv-SE" dirty="0"/>
          </a:p>
          <a:p>
            <a:r>
              <a:rPr lang="sv-SE" dirty="0"/>
              <a:t>1. Skriv på lappar</a:t>
            </a:r>
          </a:p>
          <a:p>
            <a:endParaRPr lang="sv-SE" dirty="0"/>
          </a:p>
          <a:p>
            <a:r>
              <a:rPr lang="sv-SE" dirty="0"/>
              <a:t>2. Fäst på respektive dataområde</a:t>
            </a:r>
          </a:p>
        </p:txBody>
      </p:sp>
      <p:grpSp>
        <p:nvGrpSpPr>
          <p:cNvPr id="9" name="Grupp 8">
            <a:extLst>
              <a:ext uri="{FF2B5EF4-FFF2-40B4-BE49-F238E27FC236}">
                <a16:creationId xmlns:a16="http://schemas.microsoft.com/office/drawing/2014/main" id="{66E1AEB5-846B-4187-9A2D-BD9E6B8FB475}"/>
              </a:ext>
            </a:extLst>
          </p:cNvPr>
          <p:cNvGrpSpPr/>
          <p:nvPr/>
        </p:nvGrpSpPr>
        <p:grpSpPr>
          <a:xfrm>
            <a:off x="5676059" y="1699339"/>
            <a:ext cx="5452110" cy="5032717"/>
            <a:chOff x="5900849" y="1272619"/>
            <a:chExt cx="5452110" cy="5032717"/>
          </a:xfrm>
        </p:grpSpPr>
        <p:pic>
          <p:nvPicPr>
            <p:cNvPr id="7" name="Bildobjekt 6">
              <a:extLst>
                <a:ext uri="{FF2B5EF4-FFF2-40B4-BE49-F238E27FC236}">
                  <a16:creationId xmlns:a16="http://schemas.microsoft.com/office/drawing/2014/main" id="{70AF7DE5-90BF-4916-BC6C-D511978EB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849" y="1272619"/>
              <a:ext cx="5452110" cy="5032717"/>
            </a:xfrm>
            <a:prstGeom prst="rect">
              <a:avLst/>
            </a:prstGeom>
          </p:spPr>
        </p:pic>
        <p:sp>
          <p:nvSpPr>
            <p:cNvPr id="8" name="Rektangel 7">
              <a:extLst>
                <a:ext uri="{FF2B5EF4-FFF2-40B4-BE49-F238E27FC236}">
                  <a16:creationId xmlns:a16="http://schemas.microsoft.com/office/drawing/2014/main" id="{F2D91681-82B7-4659-8519-AEDDAE8BCB5A}"/>
                </a:ext>
              </a:extLst>
            </p:cNvPr>
            <p:cNvSpPr/>
            <p:nvPr/>
          </p:nvSpPr>
          <p:spPr>
            <a:xfrm rot="641203">
              <a:off x="7073685" y="2459504"/>
              <a:ext cx="3772854" cy="1938992"/>
            </a:xfrm>
            <a:prstGeom prst="rect">
              <a:avLst/>
            </a:prstGeom>
          </p:spPr>
          <p:txBody>
            <a:bodyPr wrap="square">
              <a:spAutoFit/>
            </a:bodyPr>
            <a:lstStyle/>
            <a:p>
              <a:r>
                <a:rPr lang="sv-SE" sz="4000" dirty="0"/>
                <a:t>Namn på expert</a:t>
              </a:r>
            </a:p>
            <a:p>
              <a:r>
                <a:rPr lang="sv-SE" sz="4000" dirty="0"/>
                <a:t>Organisation</a:t>
              </a:r>
            </a:p>
            <a:p>
              <a:r>
                <a:rPr lang="sv-SE" sz="4000" dirty="0"/>
                <a:t>Ditt namn</a:t>
              </a:r>
            </a:p>
          </p:txBody>
        </p:sp>
      </p:grpSp>
      <p:sp>
        <p:nvSpPr>
          <p:cNvPr id="10" name="Pratbubbla: rektangel med rundade hörn 9">
            <a:extLst>
              <a:ext uri="{FF2B5EF4-FFF2-40B4-BE49-F238E27FC236}">
                <a16:creationId xmlns:a16="http://schemas.microsoft.com/office/drawing/2014/main" id="{2C789D44-532B-4B23-B3FE-29225FED8DF5}"/>
              </a:ext>
            </a:extLst>
          </p:cNvPr>
          <p:cNvSpPr/>
          <p:nvPr/>
        </p:nvSpPr>
        <p:spPr>
          <a:xfrm>
            <a:off x="1570137" y="4505738"/>
            <a:ext cx="3746566" cy="1784197"/>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Alla bidrog med namn på experter som kan bidra i arbetet </a:t>
            </a:r>
          </a:p>
        </p:txBody>
      </p:sp>
    </p:spTree>
    <p:extLst>
      <p:ext uri="{BB962C8B-B14F-4D97-AF65-F5344CB8AC3E}">
        <p14:creationId xmlns:p14="http://schemas.microsoft.com/office/powerpoint/2010/main" val="157930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p:txBody>
          <a:bodyPr/>
          <a:lstStyle/>
          <a:p>
            <a:r>
              <a:rPr lang="sv-SE" dirty="0"/>
              <a:t>NYTTOVÄRDERING – HELENA RINGMAR, SPATINEO</a:t>
            </a:r>
          </a:p>
        </p:txBody>
      </p:sp>
      <p:sp>
        <p:nvSpPr>
          <p:cNvPr id="3" name="Pratbubbla: rektangel med rundade hörn 2">
            <a:extLst>
              <a:ext uri="{FF2B5EF4-FFF2-40B4-BE49-F238E27FC236}">
                <a16:creationId xmlns:a16="http://schemas.microsoft.com/office/drawing/2014/main" id="{EF126727-ADFB-4021-B34E-FE6CFA6AA0F3}"/>
              </a:ext>
            </a:extLst>
          </p:cNvPr>
          <p:cNvSpPr/>
          <p:nvPr/>
        </p:nvSpPr>
        <p:spPr>
          <a:xfrm>
            <a:off x="5642133" y="1757518"/>
            <a:ext cx="3746566" cy="4066784"/>
          </a:xfrm>
          <a:prstGeom prst="wedgeRoundRectCallout">
            <a:avLst>
              <a:gd name="adj1" fmla="val -63543"/>
              <a:gd name="adj2" fmla="val -14599"/>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err="1"/>
              <a:t>Spatineo</a:t>
            </a:r>
            <a:r>
              <a:rPr lang="sv-SE" sz="2400" dirty="0"/>
              <a:t> har fått uppdraget att genomföra analysen av samhällsekonomiska nyttor på lång och kort sikt. Helena presenterade upplägget och den hjälp de behöver för att få bra underlag och nå användare av data. </a:t>
            </a:r>
          </a:p>
        </p:txBody>
      </p:sp>
    </p:spTree>
    <p:extLst>
      <p:ext uri="{BB962C8B-B14F-4D97-AF65-F5344CB8AC3E}">
        <p14:creationId xmlns:p14="http://schemas.microsoft.com/office/powerpoint/2010/main" val="14110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snow&#10;&#10;Description automatically generated">
            <a:extLst>
              <a:ext uri="{FF2B5EF4-FFF2-40B4-BE49-F238E27FC236}">
                <a16:creationId xmlns:a16="http://schemas.microsoft.com/office/drawing/2014/main" id="{313303D9-B966-4EB4-9967-A7AC96F02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 y="-26016"/>
            <a:ext cx="9144000" cy="6884016"/>
          </a:xfrm>
          <a:prstGeom prst="rect">
            <a:avLst/>
          </a:prstGeom>
        </p:spPr>
      </p:pic>
      <p:grpSp>
        <p:nvGrpSpPr>
          <p:cNvPr id="7" name="Group 6">
            <a:extLst>
              <a:ext uri="{FF2B5EF4-FFF2-40B4-BE49-F238E27FC236}">
                <a16:creationId xmlns:a16="http://schemas.microsoft.com/office/drawing/2014/main" id="{9875F6A1-DF87-461F-BF73-48096C293FEB}"/>
              </a:ext>
            </a:extLst>
          </p:cNvPr>
          <p:cNvGrpSpPr/>
          <p:nvPr/>
        </p:nvGrpSpPr>
        <p:grpSpPr>
          <a:xfrm>
            <a:off x="852296" y="1675646"/>
            <a:ext cx="4167610" cy="2495831"/>
            <a:chOff x="743709" y="2172422"/>
            <a:chExt cx="4167610" cy="2031502"/>
          </a:xfrm>
        </p:grpSpPr>
        <p:sp>
          <p:nvSpPr>
            <p:cNvPr id="4" name="Google Shape;179;p27">
              <a:extLst>
                <a:ext uri="{FF2B5EF4-FFF2-40B4-BE49-F238E27FC236}">
                  <a16:creationId xmlns:a16="http://schemas.microsoft.com/office/drawing/2014/main" id="{99FAC2D9-00E3-4CA9-BA50-DE20A0FE199F}"/>
                </a:ext>
              </a:extLst>
            </p:cNvPr>
            <p:cNvSpPr/>
            <p:nvPr/>
          </p:nvSpPr>
          <p:spPr>
            <a:xfrm>
              <a:off x="743709" y="3619149"/>
              <a:ext cx="4167610" cy="584775"/>
            </a:xfrm>
            <a:prstGeom prst="rect">
              <a:avLst/>
            </a:prstGeom>
            <a:noFill/>
            <a:ln>
              <a:noFill/>
            </a:ln>
            <a:effectLst>
              <a:outerShdw blurRad="50800" dist="38100" dir="2700000" algn="tl" rotWithShape="0">
                <a:prstClr val="black">
                  <a:alpha val="40000"/>
                </a:prstClr>
              </a:outerShdw>
            </a:effectLst>
          </p:spPr>
          <p:txBody>
            <a:bodyPr spcFirstLastPara="1" wrap="square" lIns="0"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Helvetica Neue"/>
                  <a:ea typeface="+mn-ea"/>
                  <a:cs typeface="+mn-cs"/>
                  <a:sym typeface="Helvetica Neue"/>
                </a:rPr>
                <a:t> I enlighet med regeringsbeslut I2019/01415/</a:t>
              </a:r>
              <a:r>
                <a:rPr kumimoji="0" lang="sv-SE" sz="1600" b="1" i="0" u="none" strike="noStrike" kern="1200" cap="none" spc="0" normalizeH="0" baseline="0" noProof="0">
                  <a:ln>
                    <a:noFill/>
                  </a:ln>
                  <a:solidFill>
                    <a:prstClr val="black"/>
                  </a:solidFill>
                  <a:effectLst/>
                  <a:uLnTx/>
                  <a:uFillTx/>
                  <a:latin typeface="Helvetica Neue"/>
                  <a:ea typeface="+mn-ea"/>
                  <a:cs typeface="+mn-cs"/>
                  <a:sym typeface="Helvetica Neue"/>
                </a:rPr>
                <a:t>DF Lantmäteriets </a:t>
              </a:r>
              <a:r>
                <a:rPr kumimoji="0" lang="sv-SE" sz="1600" b="1" i="0" u="none" strike="noStrike" kern="1200" cap="none" spc="0" normalizeH="0" baseline="0" noProof="0" dirty="0">
                  <a:ln>
                    <a:noFill/>
                  </a:ln>
                  <a:solidFill>
                    <a:prstClr val="black"/>
                  </a:solidFill>
                  <a:effectLst/>
                  <a:uLnTx/>
                  <a:uFillTx/>
                  <a:latin typeface="Helvetica Neue"/>
                  <a:ea typeface="+mn-ea"/>
                  <a:cs typeface="+mn-cs"/>
                  <a:sym typeface="Helvetica Neue"/>
                </a:rPr>
                <a:t>uppdrag</a:t>
              </a:r>
              <a:endParaRPr kumimoji="0" lang="en-GB" sz="1800" b="0" i="0" u="none" strike="noStrike" kern="1200" cap="none" spc="0" normalizeH="0" baseline="0" noProof="0" dirty="0">
                <a:ln>
                  <a:noFill/>
                </a:ln>
                <a:solidFill>
                  <a:prstClr val="black"/>
                </a:solidFill>
                <a:effectLst/>
                <a:uLnTx/>
                <a:uFillTx/>
                <a:latin typeface="HelveticaNeue"/>
                <a:ea typeface="+mn-ea"/>
                <a:cs typeface="+mn-cs"/>
              </a:endParaRPr>
            </a:p>
          </p:txBody>
        </p:sp>
        <p:sp>
          <p:nvSpPr>
            <p:cNvPr id="5" name="Google Shape;180;p27">
              <a:extLst>
                <a:ext uri="{FF2B5EF4-FFF2-40B4-BE49-F238E27FC236}">
                  <a16:creationId xmlns:a16="http://schemas.microsoft.com/office/drawing/2014/main" id="{E55465FA-F862-437B-9571-AF1669F9947E}"/>
                </a:ext>
              </a:extLst>
            </p:cNvPr>
            <p:cNvSpPr/>
            <p:nvPr/>
          </p:nvSpPr>
          <p:spPr>
            <a:xfrm>
              <a:off x="1044622" y="2172422"/>
              <a:ext cx="3565784" cy="1256578"/>
            </a:xfrm>
            <a:prstGeom prst="rect">
              <a:avLst/>
            </a:prstGeom>
            <a:noFill/>
            <a:ln>
              <a:noFill/>
            </a:ln>
            <a:effectLst>
              <a:outerShdw blurRad="50800" dist="38100" dir="2700000" algn="tl" rotWithShape="0">
                <a:prstClr val="black">
                  <a:alpha val="40000"/>
                </a:prstClr>
              </a:outerShdw>
            </a:effectLst>
          </p:spPr>
          <p:txBody>
            <a:bodyPr spcFirstLastPara="1" wrap="square" lIns="0"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HelveticaNeue"/>
                  <a:ea typeface="+mn-ea"/>
                  <a:cs typeface="+mn-cs"/>
                </a:rPr>
                <a:t>Analysera samhällsekonomisk nytta</a:t>
              </a:r>
              <a:br>
                <a:rPr kumimoji="0" lang="sv-SE" sz="2800" b="0" i="0" u="none" strike="noStrike" kern="1200" cap="none" spc="0" normalizeH="0" baseline="0" noProof="0" dirty="0">
                  <a:ln>
                    <a:noFill/>
                  </a:ln>
                  <a:solidFill>
                    <a:prstClr val="black"/>
                  </a:solidFill>
                  <a:effectLst/>
                  <a:uLnTx/>
                  <a:uFillTx/>
                  <a:latin typeface="HelveticaNeue"/>
                  <a:ea typeface="+mn-ea"/>
                  <a:cs typeface="+mn-cs"/>
                </a:rPr>
              </a:br>
              <a:br>
                <a:rPr kumimoji="0" lang="sv-SE" sz="2000" b="0" i="0" u="none" strike="noStrike" kern="1200" cap="none" spc="0" normalizeH="0" baseline="0" noProof="0" dirty="0">
                  <a:ln>
                    <a:noFill/>
                  </a:ln>
                  <a:solidFill>
                    <a:prstClr val="black"/>
                  </a:solidFill>
                  <a:effectLst/>
                  <a:uLnTx/>
                  <a:uFillTx/>
                  <a:latin typeface="HelveticaNeue"/>
                  <a:ea typeface="+mn-ea"/>
                  <a:cs typeface="+mn-cs"/>
                </a:rPr>
              </a:br>
              <a:r>
                <a:rPr kumimoji="0" lang="sv-SE" sz="1800" b="0" i="0" u="none" strike="noStrike" kern="1200" cap="none" spc="0" normalizeH="0" baseline="0" noProof="0" dirty="0">
                  <a:ln>
                    <a:noFill/>
                  </a:ln>
                  <a:solidFill>
                    <a:prstClr val="black"/>
                  </a:solidFill>
                  <a:effectLst/>
                  <a:uLnTx/>
                  <a:uFillTx/>
                  <a:latin typeface="HelveticaNeue"/>
                  <a:ea typeface="+mn-ea"/>
                  <a:cs typeface="+mn-cs"/>
                </a:rPr>
                <a:t>.</a:t>
              </a:r>
              <a:endParaRPr kumimoji="0" sz="1800" b="0" i="0" u="none" strike="noStrike" kern="1200" cap="none" spc="0" normalizeH="0" baseline="0" noProof="0" dirty="0">
                <a:ln>
                  <a:noFill/>
                </a:ln>
                <a:solidFill>
                  <a:prstClr val="black"/>
                </a:solidFill>
                <a:effectLst/>
                <a:uLnTx/>
                <a:uFillTx/>
                <a:latin typeface="HelveticaNeue"/>
                <a:ea typeface="+mn-ea"/>
                <a:cs typeface="+mn-cs"/>
              </a:endParaRPr>
            </a:p>
          </p:txBody>
        </p:sp>
        <p:sp>
          <p:nvSpPr>
            <p:cNvPr id="6" name="Google Shape;181;p27">
              <a:extLst>
                <a:ext uri="{FF2B5EF4-FFF2-40B4-BE49-F238E27FC236}">
                  <a16:creationId xmlns:a16="http://schemas.microsoft.com/office/drawing/2014/main" id="{C4675245-2C73-46F9-884C-AC0FDF583A62}"/>
                </a:ext>
              </a:extLst>
            </p:cNvPr>
            <p:cNvSpPr/>
            <p:nvPr/>
          </p:nvSpPr>
          <p:spPr>
            <a:xfrm>
              <a:off x="2233154" y="3429000"/>
              <a:ext cx="1188720" cy="274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Roboto"/>
                <a:ea typeface="Roboto"/>
                <a:cs typeface="Roboto"/>
                <a:sym typeface="Roboto"/>
              </a:endParaRPr>
            </a:p>
          </p:txBody>
        </p:sp>
      </p:grpSp>
      <p:sp>
        <p:nvSpPr>
          <p:cNvPr id="10" name="Google Shape;174;p27">
            <a:extLst>
              <a:ext uri="{FF2B5EF4-FFF2-40B4-BE49-F238E27FC236}">
                <a16:creationId xmlns:a16="http://schemas.microsoft.com/office/drawing/2014/main" id="{1CEED573-399F-447F-A0B9-F67C9AAD3400}"/>
              </a:ext>
            </a:extLst>
          </p:cNvPr>
          <p:cNvSpPr/>
          <p:nvPr/>
        </p:nvSpPr>
        <p:spPr>
          <a:xfrm>
            <a:off x="335280" y="628694"/>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Roboto"/>
              <a:ea typeface="Roboto"/>
              <a:cs typeface="Roboto"/>
              <a:sym typeface="Roboto"/>
            </a:endParaRPr>
          </a:p>
        </p:txBody>
      </p:sp>
      <p:sp>
        <p:nvSpPr>
          <p:cNvPr id="3" name="Google Shape;178;p27">
            <a:extLst>
              <a:ext uri="{FF2B5EF4-FFF2-40B4-BE49-F238E27FC236}">
                <a16:creationId xmlns:a16="http://schemas.microsoft.com/office/drawing/2014/main" id="{58667E5E-8F7E-45B3-AE18-5B17FB4BD516}"/>
              </a:ext>
            </a:extLst>
          </p:cNvPr>
          <p:cNvSpPr/>
          <p:nvPr/>
        </p:nvSpPr>
        <p:spPr>
          <a:xfrm>
            <a:off x="4911320" y="-27432"/>
            <a:ext cx="7280680" cy="6885432"/>
          </a:xfrm>
          <a:custGeom>
            <a:avLst/>
            <a:gdLst/>
            <a:ahLst/>
            <a:cxnLst/>
            <a:rect l="l" t="t" r="r" b="b"/>
            <a:pathLst>
              <a:path w="5460510" h="5143500" extrusionOk="0">
                <a:moveTo>
                  <a:pt x="2483124" y="0"/>
                </a:moveTo>
                <a:lnTo>
                  <a:pt x="3771407" y="0"/>
                </a:lnTo>
                <a:lnTo>
                  <a:pt x="4717679" y="0"/>
                </a:lnTo>
                <a:lnTo>
                  <a:pt x="5460510" y="0"/>
                </a:lnTo>
                <a:lnTo>
                  <a:pt x="5460510" y="5143500"/>
                </a:lnTo>
                <a:lnTo>
                  <a:pt x="4717679" y="5143500"/>
                </a:lnTo>
                <a:lnTo>
                  <a:pt x="3771407" y="5143500"/>
                </a:lnTo>
                <a:lnTo>
                  <a:pt x="0" y="5143500"/>
                </a:lnTo>
                <a:close/>
              </a:path>
            </a:pathLst>
          </a:custGeom>
          <a:solidFill>
            <a:srgbClr val="FAA9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white"/>
              </a:solidFill>
              <a:effectLst/>
              <a:uLnTx/>
              <a:uFillTx/>
              <a:latin typeface="Roboto"/>
              <a:ea typeface="Roboto"/>
              <a:cs typeface="Roboto"/>
              <a:sym typeface="Roboto"/>
            </a:endParaRPr>
          </a:p>
        </p:txBody>
      </p:sp>
      <p:grpSp>
        <p:nvGrpSpPr>
          <p:cNvPr id="20" name="Group 19">
            <a:extLst>
              <a:ext uri="{FF2B5EF4-FFF2-40B4-BE49-F238E27FC236}">
                <a16:creationId xmlns:a16="http://schemas.microsoft.com/office/drawing/2014/main" id="{10CB4237-4F12-43E3-85E0-F1EEE2007AF9}"/>
              </a:ext>
            </a:extLst>
          </p:cNvPr>
          <p:cNvGrpSpPr/>
          <p:nvPr/>
        </p:nvGrpSpPr>
        <p:grpSpPr>
          <a:xfrm>
            <a:off x="8551660" y="5692488"/>
            <a:ext cx="1857240" cy="1073635"/>
            <a:chOff x="8430675" y="5550448"/>
            <a:chExt cx="1857240" cy="1073635"/>
          </a:xfrm>
        </p:grpSpPr>
        <p:grpSp>
          <p:nvGrpSpPr>
            <p:cNvPr id="13" name="Google Shape;516;p40">
              <a:extLst>
                <a:ext uri="{FF2B5EF4-FFF2-40B4-BE49-F238E27FC236}">
                  <a16:creationId xmlns:a16="http://schemas.microsoft.com/office/drawing/2014/main" id="{2B3F99F7-0227-4486-8920-83629099C480}"/>
                </a:ext>
              </a:extLst>
            </p:cNvPr>
            <p:cNvGrpSpPr/>
            <p:nvPr/>
          </p:nvGrpSpPr>
          <p:grpSpPr>
            <a:xfrm>
              <a:off x="8665538" y="5550448"/>
              <a:ext cx="1368057" cy="348979"/>
              <a:chOff x="1867007" y="5817821"/>
              <a:chExt cx="1368057" cy="348979"/>
            </a:xfrm>
          </p:grpSpPr>
          <p:sp>
            <p:nvSpPr>
              <p:cNvPr id="15" name="Google Shape;517;p40">
                <a:hlinkClick r:id="rId3"/>
                <a:extLst>
                  <a:ext uri="{FF2B5EF4-FFF2-40B4-BE49-F238E27FC236}">
                    <a16:creationId xmlns:a16="http://schemas.microsoft.com/office/drawing/2014/main" id="{DFFDB9A1-BE80-498C-A234-1AD6D39357F0}"/>
                  </a:ext>
                </a:extLst>
              </p:cNvPr>
              <p:cNvSpPr/>
              <p:nvPr/>
            </p:nvSpPr>
            <p:spPr>
              <a:xfrm>
                <a:off x="1867007" y="5819880"/>
                <a:ext cx="347949" cy="346920"/>
              </a:xfrm>
              <a:custGeom>
                <a:avLst/>
                <a:gdLst/>
                <a:ahLst/>
                <a:cxnLst/>
                <a:rect l="l" t="t" r="r" b="b"/>
                <a:pathLst>
                  <a:path w="186" h="185" extrusionOk="0">
                    <a:moveTo>
                      <a:pt x="137" y="60"/>
                    </a:moveTo>
                    <a:cubicBezTo>
                      <a:pt x="134" y="62"/>
                      <a:pt x="130" y="63"/>
                      <a:pt x="126" y="64"/>
                    </a:cubicBezTo>
                    <a:cubicBezTo>
                      <a:pt x="123" y="61"/>
                      <a:pt x="118" y="59"/>
                      <a:pt x="113" y="59"/>
                    </a:cubicBezTo>
                    <a:cubicBezTo>
                      <a:pt x="104" y="59"/>
                      <a:pt x="96" y="66"/>
                      <a:pt x="96" y="76"/>
                    </a:cubicBezTo>
                    <a:cubicBezTo>
                      <a:pt x="96" y="77"/>
                      <a:pt x="96" y="78"/>
                      <a:pt x="97" y="80"/>
                    </a:cubicBezTo>
                    <a:cubicBezTo>
                      <a:pt x="82" y="79"/>
                      <a:pt x="69" y="72"/>
                      <a:pt x="61" y="62"/>
                    </a:cubicBezTo>
                    <a:cubicBezTo>
                      <a:pt x="59" y="64"/>
                      <a:pt x="59" y="67"/>
                      <a:pt x="59" y="70"/>
                    </a:cubicBezTo>
                    <a:cubicBezTo>
                      <a:pt x="59" y="76"/>
                      <a:pt x="62" y="81"/>
                      <a:pt x="66" y="84"/>
                    </a:cubicBezTo>
                    <a:cubicBezTo>
                      <a:pt x="63" y="84"/>
                      <a:pt x="61" y="84"/>
                      <a:pt x="58" y="82"/>
                    </a:cubicBezTo>
                    <a:cubicBezTo>
                      <a:pt x="58" y="82"/>
                      <a:pt x="58" y="82"/>
                      <a:pt x="58" y="83"/>
                    </a:cubicBezTo>
                    <a:cubicBezTo>
                      <a:pt x="58" y="91"/>
                      <a:pt x="64" y="98"/>
                      <a:pt x="72" y="99"/>
                    </a:cubicBezTo>
                    <a:cubicBezTo>
                      <a:pt x="71" y="100"/>
                      <a:pt x="69" y="100"/>
                      <a:pt x="68" y="100"/>
                    </a:cubicBezTo>
                    <a:cubicBezTo>
                      <a:pt x="67" y="100"/>
                      <a:pt x="66" y="100"/>
                      <a:pt x="64" y="100"/>
                    </a:cubicBezTo>
                    <a:cubicBezTo>
                      <a:pt x="67" y="106"/>
                      <a:pt x="73" y="111"/>
                      <a:pt x="81" y="111"/>
                    </a:cubicBezTo>
                    <a:cubicBezTo>
                      <a:pt x="75" y="116"/>
                      <a:pt x="67" y="119"/>
                      <a:pt x="59" y="119"/>
                    </a:cubicBezTo>
                    <a:cubicBezTo>
                      <a:pt x="58" y="119"/>
                      <a:pt x="56" y="119"/>
                      <a:pt x="55" y="118"/>
                    </a:cubicBezTo>
                    <a:cubicBezTo>
                      <a:pt x="63" y="123"/>
                      <a:pt x="72" y="126"/>
                      <a:pt x="82" y="126"/>
                    </a:cubicBezTo>
                    <a:cubicBezTo>
                      <a:pt x="113" y="126"/>
                      <a:pt x="131" y="100"/>
                      <a:pt x="131" y="78"/>
                    </a:cubicBezTo>
                    <a:cubicBezTo>
                      <a:pt x="131" y="77"/>
                      <a:pt x="131" y="76"/>
                      <a:pt x="131" y="75"/>
                    </a:cubicBezTo>
                    <a:cubicBezTo>
                      <a:pt x="134" y="73"/>
                      <a:pt x="137" y="70"/>
                      <a:pt x="139" y="67"/>
                    </a:cubicBezTo>
                    <a:cubicBezTo>
                      <a:pt x="136" y="68"/>
                      <a:pt x="133" y="69"/>
                      <a:pt x="129" y="69"/>
                    </a:cubicBezTo>
                    <a:cubicBezTo>
                      <a:pt x="133" y="67"/>
                      <a:pt x="136" y="64"/>
                      <a:pt x="137" y="60"/>
                    </a:cubicBezTo>
                    <a:close/>
                    <a:moveTo>
                      <a:pt x="93" y="0"/>
                    </a:moveTo>
                    <a:cubicBezTo>
                      <a:pt x="42" y="0"/>
                      <a:pt x="0" y="41"/>
                      <a:pt x="0" y="92"/>
                    </a:cubicBezTo>
                    <a:cubicBezTo>
                      <a:pt x="0" y="144"/>
                      <a:pt x="42" y="185"/>
                      <a:pt x="93" y="185"/>
                    </a:cubicBezTo>
                    <a:cubicBezTo>
                      <a:pt x="144" y="185"/>
                      <a:pt x="186" y="144"/>
                      <a:pt x="186" y="92"/>
                    </a:cubicBezTo>
                    <a:cubicBezTo>
                      <a:pt x="186" y="41"/>
                      <a:pt x="144" y="0"/>
                      <a:pt x="93" y="0"/>
                    </a:cubicBezTo>
                    <a:close/>
                    <a:moveTo>
                      <a:pt x="93" y="177"/>
                    </a:moveTo>
                    <a:cubicBezTo>
                      <a:pt x="46" y="177"/>
                      <a:pt x="9" y="139"/>
                      <a:pt x="9" y="92"/>
                    </a:cubicBezTo>
                    <a:cubicBezTo>
                      <a:pt x="9" y="46"/>
                      <a:pt x="46" y="8"/>
                      <a:pt x="93" y="8"/>
                    </a:cubicBezTo>
                    <a:cubicBezTo>
                      <a:pt x="140" y="8"/>
                      <a:pt x="177" y="46"/>
                      <a:pt x="177" y="92"/>
                    </a:cubicBezTo>
                    <a:cubicBezTo>
                      <a:pt x="177" y="139"/>
                      <a:pt x="140" y="177"/>
                      <a:pt x="93"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sp>
            <p:nvSpPr>
              <p:cNvPr id="16" name="Google Shape;518;p40">
                <a:hlinkClick r:id="rId4"/>
                <a:extLst>
                  <a:ext uri="{FF2B5EF4-FFF2-40B4-BE49-F238E27FC236}">
                    <a16:creationId xmlns:a16="http://schemas.microsoft.com/office/drawing/2014/main" id="{9BA208BD-A0FB-4F45-9F40-41EBE50E6905}"/>
                  </a:ext>
                </a:extLst>
              </p:cNvPr>
              <p:cNvSpPr/>
              <p:nvPr/>
            </p:nvSpPr>
            <p:spPr>
              <a:xfrm>
                <a:off x="2377995" y="5819880"/>
                <a:ext cx="346920" cy="346920"/>
              </a:xfrm>
              <a:custGeom>
                <a:avLst/>
                <a:gdLst/>
                <a:ahLst/>
                <a:cxnLst/>
                <a:rect l="l" t="t" r="r" b="b"/>
                <a:pathLst>
                  <a:path w="185" h="185" extrusionOk="0">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sp>
            <p:nvSpPr>
              <p:cNvPr id="17" name="Google Shape;519;p40">
                <a:hlinkClick r:id="rId5"/>
                <a:extLst>
                  <a:ext uri="{FF2B5EF4-FFF2-40B4-BE49-F238E27FC236}">
                    <a16:creationId xmlns:a16="http://schemas.microsoft.com/office/drawing/2014/main" id="{AFBC28D4-1EDC-4A8E-99B0-8AC0029DA10B}"/>
                  </a:ext>
                </a:extLst>
              </p:cNvPr>
              <p:cNvSpPr/>
              <p:nvPr/>
            </p:nvSpPr>
            <p:spPr>
              <a:xfrm>
                <a:off x="2888144" y="5817821"/>
                <a:ext cx="346920" cy="348979"/>
              </a:xfrm>
              <a:custGeom>
                <a:avLst/>
                <a:gdLst/>
                <a:ahLst/>
                <a:cxnLst/>
                <a:rect l="l" t="t" r="r" b="b"/>
                <a:pathLst>
                  <a:path w="185" h="186" extrusionOk="0">
                    <a:moveTo>
                      <a:pt x="59" y="126"/>
                    </a:moveTo>
                    <a:cubicBezTo>
                      <a:pt x="76" y="126"/>
                      <a:pt x="76" y="126"/>
                      <a:pt x="76" y="126"/>
                    </a:cubicBezTo>
                    <a:cubicBezTo>
                      <a:pt x="76" y="80"/>
                      <a:pt x="76" y="80"/>
                      <a:pt x="76" y="80"/>
                    </a:cubicBezTo>
                    <a:cubicBezTo>
                      <a:pt x="59" y="80"/>
                      <a:pt x="59" y="80"/>
                      <a:pt x="59" y="80"/>
                    </a:cubicBezTo>
                    <a:lnTo>
                      <a:pt x="59" y="126"/>
                    </a:lnTo>
                    <a:close/>
                    <a:moveTo>
                      <a:pt x="67" y="59"/>
                    </a:moveTo>
                    <a:cubicBezTo>
                      <a:pt x="62" y="59"/>
                      <a:pt x="59" y="63"/>
                      <a:pt x="59" y="67"/>
                    </a:cubicBezTo>
                    <a:cubicBezTo>
                      <a:pt x="59" y="72"/>
                      <a:pt x="62" y="76"/>
                      <a:pt x="67" y="76"/>
                    </a:cubicBezTo>
                    <a:cubicBezTo>
                      <a:pt x="72" y="76"/>
                      <a:pt x="76" y="72"/>
                      <a:pt x="76" y="67"/>
                    </a:cubicBezTo>
                    <a:cubicBezTo>
                      <a:pt x="76" y="63"/>
                      <a:pt x="72" y="59"/>
                      <a:pt x="67" y="59"/>
                    </a:cubicBezTo>
                    <a:close/>
                    <a:moveTo>
                      <a:pt x="115" y="80"/>
                    </a:moveTo>
                    <a:cubicBezTo>
                      <a:pt x="103" y="80"/>
                      <a:pt x="101" y="88"/>
                      <a:pt x="101" y="88"/>
                    </a:cubicBezTo>
                    <a:cubicBezTo>
                      <a:pt x="101" y="80"/>
                      <a:pt x="101" y="80"/>
                      <a:pt x="101" y="80"/>
                    </a:cubicBezTo>
                    <a:cubicBezTo>
                      <a:pt x="84" y="80"/>
                      <a:pt x="84" y="80"/>
                      <a:pt x="84" y="80"/>
                    </a:cubicBezTo>
                    <a:cubicBezTo>
                      <a:pt x="84" y="126"/>
                      <a:pt x="84" y="126"/>
                      <a:pt x="84" y="126"/>
                    </a:cubicBezTo>
                    <a:cubicBezTo>
                      <a:pt x="101" y="126"/>
                      <a:pt x="101" y="126"/>
                      <a:pt x="101" y="126"/>
                    </a:cubicBezTo>
                    <a:cubicBezTo>
                      <a:pt x="101" y="101"/>
                      <a:pt x="101" y="101"/>
                      <a:pt x="101" y="101"/>
                    </a:cubicBezTo>
                    <a:cubicBezTo>
                      <a:pt x="101" y="101"/>
                      <a:pt x="101" y="93"/>
                      <a:pt x="108" y="93"/>
                    </a:cubicBezTo>
                    <a:cubicBezTo>
                      <a:pt x="112" y="93"/>
                      <a:pt x="114" y="96"/>
                      <a:pt x="114" y="101"/>
                    </a:cubicBezTo>
                    <a:cubicBezTo>
                      <a:pt x="114" y="126"/>
                      <a:pt x="114" y="126"/>
                      <a:pt x="114" y="126"/>
                    </a:cubicBezTo>
                    <a:cubicBezTo>
                      <a:pt x="130" y="126"/>
                      <a:pt x="130" y="126"/>
                      <a:pt x="130" y="126"/>
                    </a:cubicBezTo>
                    <a:cubicBezTo>
                      <a:pt x="130" y="101"/>
                      <a:pt x="130" y="101"/>
                      <a:pt x="130" y="101"/>
                    </a:cubicBezTo>
                    <a:cubicBezTo>
                      <a:pt x="130" y="88"/>
                      <a:pt x="125" y="80"/>
                      <a:pt x="115" y="80"/>
                    </a:cubicBezTo>
                    <a:close/>
                    <a:moveTo>
                      <a:pt x="92" y="0"/>
                    </a:moveTo>
                    <a:cubicBezTo>
                      <a:pt x="41" y="0"/>
                      <a:pt x="0" y="41"/>
                      <a:pt x="0" y="93"/>
                    </a:cubicBezTo>
                    <a:cubicBezTo>
                      <a:pt x="0" y="144"/>
                      <a:pt x="41" y="186"/>
                      <a:pt x="92" y="186"/>
                    </a:cubicBezTo>
                    <a:cubicBezTo>
                      <a:pt x="144" y="186"/>
                      <a:pt x="185" y="144"/>
                      <a:pt x="185" y="93"/>
                    </a:cubicBezTo>
                    <a:cubicBezTo>
                      <a:pt x="185" y="41"/>
                      <a:pt x="144" y="0"/>
                      <a:pt x="92" y="0"/>
                    </a:cubicBezTo>
                    <a:close/>
                    <a:moveTo>
                      <a:pt x="92" y="177"/>
                    </a:moveTo>
                    <a:cubicBezTo>
                      <a:pt x="46" y="177"/>
                      <a:pt x="8" y="139"/>
                      <a:pt x="8" y="93"/>
                    </a:cubicBezTo>
                    <a:cubicBezTo>
                      <a:pt x="8" y="46"/>
                      <a:pt x="46" y="8"/>
                      <a:pt x="92" y="8"/>
                    </a:cubicBezTo>
                    <a:cubicBezTo>
                      <a:pt x="139" y="8"/>
                      <a:pt x="177" y="46"/>
                      <a:pt x="177" y="93"/>
                    </a:cubicBezTo>
                    <a:cubicBezTo>
                      <a:pt x="177" y="139"/>
                      <a:pt x="139" y="177"/>
                      <a:pt x="92"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grpSp>
        <p:sp>
          <p:nvSpPr>
            <p:cNvPr id="14" name="Google Shape;520;p40">
              <a:hlinkClick r:id="rId6"/>
              <a:extLst>
                <a:ext uri="{FF2B5EF4-FFF2-40B4-BE49-F238E27FC236}">
                  <a16:creationId xmlns:a16="http://schemas.microsoft.com/office/drawing/2014/main" id="{164F62A3-EEBE-4ACA-B24F-D0AF1AD14E38}"/>
                </a:ext>
              </a:extLst>
            </p:cNvPr>
            <p:cNvSpPr/>
            <p:nvPr/>
          </p:nvSpPr>
          <p:spPr>
            <a:xfrm>
              <a:off x="8430675" y="6027348"/>
              <a:ext cx="1857240" cy="596735"/>
            </a:xfrm>
            <a:prstGeom prst="rect">
              <a:avLst/>
            </a:prstGeom>
            <a:noFill/>
            <a:ln>
              <a:noFill/>
            </a:ln>
          </p:spPr>
          <p:txBody>
            <a:bodyPr spcFirstLastPara="1" wrap="square" lIns="0"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57070"/>
                  </a:solidFill>
                  <a:effectLst/>
                  <a:uLnTx/>
                  <a:uFillTx/>
                  <a:latin typeface="Roboto"/>
                  <a:ea typeface="Roboto"/>
                  <a:cs typeface="Roboto"/>
                  <a:sym typeface="Roboto"/>
                  <a:hlinkClick r:id="rId6"/>
                </a:rPr>
                <a:t>www.spatineo.com</a:t>
              </a:r>
              <a:endParaRPr kumimoji="0" lang="en-US" sz="1600" b="0" i="0" u="none" strike="noStrike" kern="1200" cap="none" spc="0" normalizeH="0" baseline="0" noProof="0" dirty="0">
                <a:ln>
                  <a:noFill/>
                </a:ln>
                <a:solidFill>
                  <a:srgbClr val="757070"/>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57070"/>
                  </a:solidFill>
                  <a:effectLst/>
                  <a:uLnTx/>
                  <a:uFillTx/>
                  <a:latin typeface="Roboto"/>
                  <a:ea typeface="Roboto"/>
                  <a:cs typeface="+mn-cs"/>
                  <a:sym typeface="Roboto"/>
                  <a:hlinkClick r:id="rId7"/>
                </a:rPr>
                <a:t>www.giskvalitet.se</a:t>
              </a:r>
              <a:endParaRPr kumimoji="0" sz="1800" b="0" i="0" u="none" strike="noStrike" kern="1200" cap="none" spc="0" normalizeH="0" baseline="0" noProof="0" dirty="0">
                <a:ln>
                  <a:noFill/>
                </a:ln>
                <a:solidFill>
                  <a:prstClr val="black"/>
                </a:solidFill>
                <a:effectLst/>
                <a:uLnTx/>
                <a:uFillTx/>
                <a:latin typeface="HelveticaNeue"/>
                <a:ea typeface="+mn-ea"/>
                <a:cs typeface="+mn-cs"/>
              </a:endParaRPr>
            </a:p>
          </p:txBody>
        </p:sp>
      </p:grpSp>
      <p:pic>
        <p:nvPicPr>
          <p:cNvPr id="18" name="Google Shape;521;p40">
            <a:extLst>
              <a:ext uri="{FF2B5EF4-FFF2-40B4-BE49-F238E27FC236}">
                <a16:creationId xmlns:a16="http://schemas.microsoft.com/office/drawing/2014/main" id="{8887E238-73B3-41B4-86C2-B5D39D8E872F}"/>
              </a:ext>
            </a:extLst>
          </p:cNvPr>
          <p:cNvPicPr preferRelativeResize="0"/>
          <p:nvPr/>
        </p:nvPicPr>
        <p:blipFill rotWithShape="1">
          <a:blip r:embed="rId8">
            <a:alphaModFix/>
          </a:blip>
          <a:srcRect/>
          <a:stretch/>
        </p:blipFill>
        <p:spPr>
          <a:xfrm>
            <a:off x="335280" y="281664"/>
            <a:ext cx="1034032" cy="210684"/>
          </a:xfrm>
          <a:prstGeom prst="rect">
            <a:avLst/>
          </a:prstGeom>
          <a:noFill/>
          <a:ln>
            <a:noFill/>
          </a:ln>
        </p:spPr>
      </p:pic>
      <p:grpSp>
        <p:nvGrpSpPr>
          <p:cNvPr id="2" name="Grupp 1">
            <a:extLst>
              <a:ext uri="{FF2B5EF4-FFF2-40B4-BE49-F238E27FC236}">
                <a16:creationId xmlns:a16="http://schemas.microsoft.com/office/drawing/2014/main" id="{E66FE2AA-9081-41B4-A381-DE75F499DC00}"/>
              </a:ext>
            </a:extLst>
          </p:cNvPr>
          <p:cNvGrpSpPr/>
          <p:nvPr/>
        </p:nvGrpSpPr>
        <p:grpSpPr>
          <a:xfrm>
            <a:off x="1923780" y="139356"/>
            <a:ext cx="1772220" cy="438472"/>
            <a:chOff x="1923780" y="87986"/>
            <a:chExt cx="1772220" cy="438472"/>
          </a:xfrm>
        </p:grpSpPr>
        <p:pic>
          <p:nvPicPr>
            <p:cNvPr id="22" name="Google Shape;198;p16">
              <a:extLst>
                <a:ext uri="{FF2B5EF4-FFF2-40B4-BE49-F238E27FC236}">
                  <a16:creationId xmlns:a16="http://schemas.microsoft.com/office/drawing/2014/main" id="{4BD4B2E5-1E89-4F11-8D4E-D9B0564F5FE5}"/>
                </a:ext>
              </a:extLst>
            </p:cNvPr>
            <p:cNvPicPr preferRelativeResize="0">
              <a:picLocks noChangeAspect="1"/>
            </p:cNvPicPr>
            <p:nvPr/>
          </p:nvPicPr>
          <p:blipFill rotWithShape="1">
            <a:blip r:embed="rId9">
              <a:alphaModFix/>
            </a:blip>
            <a:srcRect/>
            <a:stretch/>
          </p:blipFill>
          <p:spPr>
            <a:xfrm>
              <a:off x="1923780" y="87986"/>
              <a:ext cx="432000" cy="432000"/>
            </a:xfrm>
            <a:prstGeom prst="rect">
              <a:avLst/>
            </a:prstGeom>
            <a:noFill/>
            <a:ln>
              <a:noFill/>
            </a:ln>
          </p:spPr>
        </p:pic>
        <p:sp>
          <p:nvSpPr>
            <p:cNvPr id="23" name="Google Shape;199;p16">
              <a:extLst>
                <a:ext uri="{FF2B5EF4-FFF2-40B4-BE49-F238E27FC236}">
                  <a16:creationId xmlns:a16="http://schemas.microsoft.com/office/drawing/2014/main" id="{31E873F7-1561-40F1-AD63-7F5B60774397}"/>
                </a:ext>
              </a:extLst>
            </p:cNvPr>
            <p:cNvSpPr txBox="1"/>
            <p:nvPr/>
          </p:nvSpPr>
          <p:spPr>
            <a:xfrm>
              <a:off x="2303759" y="187904"/>
              <a:ext cx="1392241"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600"/>
                <a:buFont typeface="Nunito"/>
                <a:buNone/>
                <a:tabLst/>
                <a:defRPr/>
              </a:pPr>
              <a:r>
                <a:rPr kumimoji="0" lang="sv-SE" sz="1600" b="0" i="0" u="none" strike="noStrike" kern="1200" cap="none" spc="0" normalizeH="0" baseline="0" noProof="0" dirty="0">
                  <a:ln>
                    <a:noFill/>
                  </a:ln>
                  <a:solidFill>
                    <a:prstClr val="black"/>
                  </a:solidFill>
                  <a:effectLst/>
                  <a:uLnTx/>
                  <a:uFillTx/>
                  <a:latin typeface="Arial Rounded MT Bold" panose="020F0704030504030204" pitchFamily="34" charset="0"/>
                  <a:ea typeface="Nunito"/>
                  <a:cs typeface="Nunito"/>
                  <a:sym typeface="Nunito"/>
                </a:rPr>
                <a:t>GIS-kvalitet</a:t>
              </a:r>
              <a:endParaRPr kumimoji="0" sz="18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a:cs typeface="Calibri"/>
                <a:sym typeface="Calibri"/>
              </a:endParaRPr>
            </a:p>
          </p:txBody>
        </p:sp>
      </p:grpSp>
      <p:sp>
        <p:nvSpPr>
          <p:cNvPr id="19" name="textruta 18">
            <a:extLst>
              <a:ext uri="{FF2B5EF4-FFF2-40B4-BE49-F238E27FC236}">
                <a16:creationId xmlns:a16="http://schemas.microsoft.com/office/drawing/2014/main" id="{A5FD7D3F-55C6-493E-A9BD-F3C083272A6E}"/>
              </a:ext>
            </a:extLst>
          </p:cNvPr>
          <p:cNvSpPr txBox="1"/>
          <p:nvPr/>
        </p:nvSpPr>
        <p:spPr>
          <a:xfrm>
            <a:off x="8106501" y="816533"/>
            <a:ext cx="350143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HelveticaNeue"/>
                <a:ea typeface="+mn-ea"/>
                <a:cs typeface="+mn-cs"/>
              </a:rPr>
              <a:t>Allt material är att betrakta som arbetsmaterial och hanteras konfidentiellt under uppdraget. Alla eventuella personuppgifter avidentifieras enligt GDPR. När arbetet avslutas kommer arbetsmaterialet att lämnas till uppdragsgivaren och raderas hos konsulten. Uppdragsgivaren ansvarar för att alla berörda kontaktpersoner kan ta del av resultat och underlag.</a:t>
            </a:r>
          </a:p>
        </p:txBody>
      </p:sp>
    </p:spTree>
    <p:extLst>
      <p:ext uri="{BB962C8B-B14F-4D97-AF65-F5344CB8AC3E}">
        <p14:creationId xmlns:p14="http://schemas.microsoft.com/office/powerpoint/2010/main" val="262588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D0B18121-6462-43C7-8BB7-3C6AC81D7E24}"/>
              </a:ext>
            </a:extLst>
          </p:cNvPr>
          <p:cNvSpPr>
            <a:spLocks noGrp="1"/>
          </p:cNvSpPr>
          <p:nvPr>
            <p:ph idx="1"/>
          </p:nvPr>
        </p:nvSpPr>
        <p:spPr>
          <a:xfrm>
            <a:off x="155369" y="1658975"/>
            <a:ext cx="10515600" cy="4874803"/>
          </a:xfrm>
        </p:spPr>
        <p:txBody>
          <a:bodyPr/>
          <a:lstStyle/>
          <a:p>
            <a:pPr marL="742950" lvl="1" indent="-285750">
              <a:buFont typeface="Arial" panose="020B0604020202020204" pitchFamily="34" charset="0"/>
              <a:buChar char="•"/>
            </a:pPr>
            <a:r>
              <a:rPr lang="sv-SE" dirty="0"/>
              <a:t>12.45 - 13.00 Introduktion - metod för urval av datamängder</a:t>
            </a:r>
          </a:p>
          <a:p>
            <a:pPr marL="285750" indent="-285750">
              <a:buFont typeface="Arial" panose="020B0604020202020204" pitchFamily="34" charset="0"/>
              <a:buChar char="•"/>
            </a:pPr>
            <a:endParaRPr lang="sv-SE" sz="1800" dirty="0"/>
          </a:p>
          <a:p>
            <a:pPr marL="742950" lvl="1" indent="-285750">
              <a:buFont typeface="Arial" panose="020B0604020202020204" pitchFamily="34" charset="0"/>
              <a:buChar char="•"/>
            </a:pPr>
            <a:r>
              <a:rPr lang="sv-SE" sz="1800" dirty="0"/>
              <a:t>13.00-13.30 Bikupa kring experter – viktiga egenskaper/förmågor/sammansättning </a:t>
            </a:r>
          </a:p>
          <a:p>
            <a:pPr marL="742950" lvl="1" indent="-285750">
              <a:buFont typeface="Arial" panose="020B0604020202020204" pitchFamily="34" charset="0"/>
              <a:buChar char="•"/>
            </a:pPr>
            <a:r>
              <a:rPr lang="sv-SE" sz="1800" dirty="0"/>
              <a:t>13.30-14.00 Föreslå experter </a:t>
            </a:r>
          </a:p>
          <a:p>
            <a:pPr marL="742950" lvl="1" indent="-285750">
              <a:buFont typeface="Arial" panose="020B0604020202020204" pitchFamily="34" charset="0"/>
              <a:buChar char="•"/>
            </a:pPr>
            <a:r>
              <a:rPr lang="sv-SE" sz="1800" dirty="0"/>
              <a:t>14.00-14.30 Metod för urval och beskrivning av datamängder, </a:t>
            </a:r>
            <a:r>
              <a:rPr lang="sv-SE" sz="1800" dirty="0" err="1"/>
              <a:t>UNGGIMs</a:t>
            </a:r>
            <a:r>
              <a:rPr lang="sv-SE" sz="1800" dirty="0"/>
              <a:t> rapport, former för arbetet</a:t>
            </a:r>
          </a:p>
          <a:p>
            <a:pPr lvl="1"/>
            <a:endParaRPr lang="sv-SE" sz="1800" dirty="0"/>
          </a:p>
          <a:p>
            <a:pPr marL="742950" lvl="1" indent="-285750">
              <a:buFont typeface="Arial" panose="020B0604020202020204" pitchFamily="34" charset="0"/>
              <a:buChar char="•"/>
            </a:pPr>
            <a:r>
              <a:rPr lang="sv-SE" sz="1800" dirty="0"/>
              <a:t>14.30-15.00 Fika</a:t>
            </a:r>
          </a:p>
          <a:p>
            <a:pPr lvl="1"/>
            <a:endParaRPr lang="sv-SE" sz="1800" dirty="0"/>
          </a:p>
          <a:p>
            <a:pPr marL="742950" lvl="1" indent="-285750">
              <a:buFont typeface="Arial" panose="020B0604020202020204" pitchFamily="34" charset="0"/>
              <a:buChar char="•"/>
            </a:pPr>
            <a:r>
              <a:rPr lang="sv-SE" sz="1800" dirty="0"/>
              <a:t>15.00 – 15.30 Nyttovärdering – </a:t>
            </a:r>
            <a:r>
              <a:rPr lang="sv-SE" sz="1800" dirty="0" err="1"/>
              <a:t>Spatineo</a:t>
            </a:r>
            <a:r>
              <a:rPr lang="sv-SE" sz="1800" dirty="0"/>
              <a:t>, Helena </a:t>
            </a:r>
            <a:r>
              <a:rPr lang="sv-SE" sz="1800" dirty="0" err="1"/>
              <a:t>Ringmar</a:t>
            </a:r>
            <a:endParaRPr lang="sv-SE" sz="1800" dirty="0"/>
          </a:p>
          <a:p>
            <a:pPr marL="742950" lvl="1" indent="-285750">
              <a:buFont typeface="Arial" panose="020B0604020202020204" pitchFamily="34" charset="0"/>
              <a:buChar char="•"/>
            </a:pPr>
            <a:endParaRPr lang="sv-SE" sz="1800" dirty="0"/>
          </a:p>
          <a:p>
            <a:pPr marL="742950" lvl="1" indent="-285750">
              <a:buFont typeface="Arial" panose="020B0604020202020204" pitchFamily="34" charset="0"/>
              <a:buChar char="•"/>
            </a:pPr>
            <a:r>
              <a:rPr lang="sv-SE" sz="1800" dirty="0"/>
              <a:t>15.30 – 16.00 Plan för fortsatt arbete, fokus för kommande WS, hemläxa</a:t>
            </a:r>
          </a:p>
          <a:p>
            <a:pPr lvl="1"/>
            <a:endParaRPr lang="sv-SE" sz="1400" dirty="0"/>
          </a:p>
          <a:p>
            <a:endParaRPr lang="sv-SE" dirty="0"/>
          </a:p>
        </p:txBody>
      </p:sp>
    </p:spTree>
    <p:extLst>
      <p:ext uri="{BB962C8B-B14F-4D97-AF65-F5344CB8AC3E}">
        <p14:creationId xmlns:p14="http://schemas.microsoft.com/office/powerpoint/2010/main" val="8334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E13F00C-28A7-42FA-B30B-261A2E015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981" y="2375554"/>
            <a:ext cx="7133996" cy="3935691"/>
          </a:xfrm>
          <a:prstGeom prst="rect">
            <a:avLst/>
          </a:prstGeom>
        </p:spPr>
      </p:pic>
      <p:sp>
        <p:nvSpPr>
          <p:cNvPr id="5" name="textruta 4">
            <a:extLst>
              <a:ext uri="{FF2B5EF4-FFF2-40B4-BE49-F238E27FC236}">
                <a16:creationId xmlns:a16="http://schemas.microsoft.com/office/drawing/2014/main" id="{EFD0EB14-5CD3-494E-889C-52C60560C60E}"/>
              </a:ext>
            </a:extLst>
          </p:cNvPr>
          <p:cNvSpPr txBox="1"/>
          <p:nvPr/>
        </p:nvSpPr>
        <p:spPr>
          <a:xfrm>
            <a:off x="9594392" y="4289196"/>
            <a:ext cx="25976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HelveticaNeue"/>
                <a:ea typeface="+mn-ea"/>
                <a:cs typeface="+mn-cs"/>
              </a:rPr>
              <a:t>Läs mer om 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HelveticaNeue"/>
                <a:ea typeface="+mn-ea"/>
                <a:cs typeface="+mn-cs"/>
              </a:rPr>
              <a:t> </a:t>
            </a:r>
            <a:r>
              <a:rPr kumimoji="0" lang="sv-SE" sz="1600" b="0" i="0" u="none" strike="noStrike" kern="1200" cap="none" spc="0" normalizeH="0" baseline="0" noProof="0" dirty="0">
                <a:ln>
                  <a:noFill/>
                </a:ln>
                <a:solidFill>
                  <a:prstClr val="black"/>
                </a:solidFill>
                <a:effectLst/>
                <a:uLnTx/>
                <a:uFillTx/>
                <a:latin typeface="HelveticaNeue"/>
                <a:ea typeface="+mn-ea"/>
                <a:cs typeface="+mn-cs"/>
                <a:hlinkClick r:id="rId3"/>
              </a:rPr>
              <a:t>https://www.spatineo.com/</a:t>
            </a:r>
            <a:r>
              <a:rPr kumimoji="0" lang="sv-SE" sz="1600" b="0" i="0" u="none" strike="noStrike" kern="1200" cap="none" spc="0" normalizeH="0" baseline="0" noProof="0" dirty="0">
                <a:ln>
                  <a:noFill/>
                </a:ln>
                <a:solidFill>
                  <a:prstClr val="black"/>
                </a:solidFill>
                <a:effectLst/>
                <a:uLnTx/>
                <a:uFillTx/>
                <a:latin typeface="HelveticaNeu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HelveticaNeue"/>
                <a:ea typeface="+mn-ea"/>
                <a:cs typeface="+mn-cs"/>
                <a:hlinkClick r:id="rId4"/>
              </a:rPr>
              <a:t>http://giskvalitet.se/</a:t>
            </a:r>
            <a:endParaRPr kumimoji="0" lang="sv-SE" sz="1600" b="0" i="0" u="none" strike="noStrike" kern="1200" cap="none" spc="0" normalizeH="0" baseline="0" noProof="0" dirty="0">
              <a:ln>
                <a:noFill/>
              </a:ln>
              <a:solidFill>
                <a:prstClr val="black"/>
              </a:solidFill>
              <a:effectLst/>
              <a:uLnTx/>
              <a:uFillTx/>
              <a:latin typeface="Helvetica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HelveticaNeue"/>
              <a:ea typeface="+mn-ea"/>
              <a:cs typeface="+mn-cs"/>
            </a:endParaRPr>
          </a:p>
        </p:txBody>
      </p:sp>
      <p:sp>
        <p:nvSpPr>
          <p:cNvPr id="6" name="Rubrik 5">
            <a:extLst>
              <a:ext uri="{FF2B5EF4-FFF2-40B4-BE49-F238E27FC236}">
                <a16:creationId xmlns:a16="http://schemas.microsoft.com/office/drawing/2014/main" id="{E2C75B7E-34B5-4053-98D2-5DCAC0C2D62F}"/>
              </a:ext>
            </a:extLst>
          </p:cNvPr>
          <p:cNvSpPr>
            <a:spLocks noGrp="1"/>
          </p:cNvSpPr>
          <p:nvPr>
            <p:ph type="ctrTitle"/>
          </p:nvPr>
        </p:nvSpPr>
        <p:spPr>
          <a:xfrm>
            <a:off x="1599415" y="999144"/>
            <a:ext cx="9144000" cy="1121216"/>
          </a:xfrm>
        </p:spPr>
        <p:txBody>
          <a:bodyPr/>
          <a:lstStyle/>
          <a:p>
            <a:r>
              <a:rPr lang="sv-SE" dirty="0" err="1"/>
              <a:t>Spatineo</a:t>
            </a:r>
            <a:r>
              <a:rPr lang="sv-SE" dirty="0"/>
              <a:t> och GIS-kvalitet</a:t>
            </a:r>
          </a:p>
        </p:txBody>
      </p:sp>
    </p:spTree>
    <p:extLst>
      <p:ext uri="{BB962C8B-B14F-4D97-AF65-F5344CB8AC3E}">
        <p14:creationId xmlns:p14="http://schemas.microsoft.com/office/powerpoint/2010/main" val="3031284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AB007E8-659B-494A-BE47-EBD06A80B202}"/>
              </a:ext>
            </a:extLst>
          </p:cNvPr>
          <p:cNvSpPr>
            <a:spLocks noGrp="1"/>
          </p:cNvSpPr>
          <p:nvPr>
            <p:ph idx="1"/>
          </p:nvPr>
        </p:nvSpPr>
        <p:spPr>
          <a:xfrm>
            <a:off x="393469" y="1046375"/>
            <a:ext cx="10515600" cy="5116827"/>
          </a:xfrm>
        </p:spPr>
        <p:txBody>
          <a:bodyPr>
            <a:normAutofit/>
          </a:bodyPr>
          <a:lstStyle/>
          <a:p>
            <a:pPr>
              <a:lnSpc>
                <a:spcPct val="120000"/>
              </a:lnSpc>
              <a:spcBef>
                <a:spcPts val="0"/>
              </a:spcBef>
            </a:pPr>
            <a:r>
              <a:rPr lang="sv-SE" sz="1600" b="1" dirty="0"/>
              <a:t>Referensuppdrag:</a:t>
            </a:r>
            <a:r>
              <a:rPr lang="sv-SE" sz="1600" dirty="0"/>
              <a:t> </a:t>
            </a:r>
            <a:r>
              <a:rPr lang="sv-SE" sz="1600" dirty="0" err="1"/>
              <a:t>Spatineo</a:t>
            </a:r>
            <a:r>
              <a:rPr lang="sv-SE" sz="1600" dirty="0"/>
              <a:t> och GIS-kvalitet har tillsammans i början av 2019 utfört en </a:t>
            </a:r>
            <a:r>
              <a:rPr lang="sv-SE" sz="1600" b="1" dirty="0"/>
              <a:t>Analys av den ekonomiska nyttan av </a:t>
            </a:r>
            <a:r>
              <a:rPr lang="sv-SE" sz="1600" b="1" dirty="0" err="1"/>
              <a:t>geodata</a:t>
            </a:r>
            <a:r>
              <a:rPr lang="sv-SE" sz="1600" b="1" dirty="0"/>
              <a:t> i samhällsbyggnadsprocessen i Sverige.</a:t>
            </a:r>
            <a:r>
              <a:rPr lang="sv-SE" sz="1600" dirty="0"/>
              <a:t> </a:t>
            </a:r>
            <a:r>
              <a:rPr lang="sv-SE" sz="1600" u="sng" dirty="0">
                <a:hlinkClick r:id="rId2"/>
              </a:rPr>
              <a:t>Hämta rapporten här</a:t>
            </a:r>
            <a:r>
              <a:rPr lang="sv-SE" sz="1600" u="sng" dirty="0"/>
              <a:t>. </a:t>
            </a:r>
            <a:endParaRPr lang="sv-SE" sz="1600" b="1" dirty="0"/>
          </a:p>
          <a:p>
            <a:pPr marL="0" indent="0">
              <a:lnSpc>
                <a:spcPct val="120000"/>
              </a:lnSpc>
              <a:spcBef>
                <a:spcPts val="0"/>
              </a:spcBef>
              <a:buNone/>
            </a:pPr>
            <a:endParaRPr lang="sv-SE" sz="1600" b="1" dirty="0"/>
          </a:p>
          <a:p>
            <a:pPr>
              <a:lnSpc>
                <a:spcPct val="120000"/>
              </a:lnSpc>
              <a:spcBef>
                <a:spcPts val="0"/>
              </a:spcBef>
            </a:pPr>
            <a:r>
              <a:rPr lang="sv-SE" sz="1600" b="1" dirty="0"/>
              <a:t>Referensuppdrag:</a:t>
            </a:r>
            <a:r>
              <a:rPr lang="sv-SE" sz="1600" dirty="0"/>
              <a:t> </a:t>
            </a:r>
            <a:r>
              <a:rPr lang="sv-SE" sz="1600" dirty="0" err="1"/>
              <a:t>Spatineo</a:t>
            </a:r>
            <a:r>
              <a:rPr lang="sv-SE" sz="1600" dirty="0"/>
              <a:t> utförde 2018 en studie</a:t>
            </a:r>
            <a:r>
              <a:rPr lang="sv-SE" sz="1600" b="1" dirty="0"/>
              <a:t> </a:t>
            </a:r>
            <a:r>
              <a:rPr lang="sv-SE" sz="1600" dirty="0"/>
              <a:t>för Lantmäteriverket i Finland av det ekonomiska värdet av </a:t>
            </a:r>
            <a:r>
              <a:rPr lang="sv-SE" sz="1600" dirty="0" err="1"/>
              <a:t>geodata</a:t>
            </a:r>
            <a:r>
              <a:rPr lang="sv-SE" sz="1600" dirty="0"/>
              <a:t> i Finland. </a:t>
            </a:r>
            <a:r>
              <a:rPr lang="sv-SE" sz="1600" u="sng" dirty="0">
                <a:hlinkClick r:id="rId3"/>
              </a:rPr>
              <a:t>https://www.spatineo.com/The-Economic-value-of-spatially-enabled-Services-in-Finland-and-geospatial-Platform/</a:t>
            </a:r>
            <a:r>
              <a:rPr lang="sv-SE" sz="1600" dirty="0"/>
              <a:t>.  Studien stöder utveckling av Nationell </a:t>
            </a:r>
            <a:r>
              <a:rPr lang="sv-SE" sz="1600" dirty="0" err="1"/>
              <a:t>godataplattform</a:t>
            </a:r>
            <a:r>
              <a:rPr lang="sv-SE" sz="1600" dirty="0"/>
              <a:t> och Redogörelse om politiken för geografisk information. Redogörelsen för politiken för geografisk information drar upp riktlinjer för hurdan geografisk information som behövs i samhället och hur produktionen, administrationen och distributionen av den ska utvecklas och användningen främjas. </a:t>
            </a:r>
          </a:p>
          <a:p>
            <a:pPr marL="0" indent="0">
              <a:lnSpc>
                <a:spcPct val="120000"/>
              </a:lnSpc>
              <a:spcBef>
                <a:spcPts val="0"/>
              </a:spcBef>
              <a:buNone/>
            </a:pPr>
            <a:endParaRPr lang="sv-SE" sz="1600" b="1" dirty="0"/>
          </a:p>
          <a:p>
            <a:pPr>
              <a:lnSpc>
                <a:spcPct val="120000"/>
              </a:lnSpc>
              <a:spcBef>
                <a:spcPts val="0"/>
              </a:spcBef>
            </a:pPr>
            <a:r>
              <a:rPr lang="sv-SE" sz="1600" b="1" dirty="0"/>
              <a:t>Referensuppdrag</a:t>
            </a:r>
            <a:r>
              <a:rPr lang="sv-SE" sz="1600" dirty="0"/>
              <a:t>: </a:t>
            </a:r>
            <a:r>
              <a:rPr lang="sv-SE" sz="1600" dirty="0" err="1"/>
              <a:t>Spatineo</a:t>
            </a:r>
            <a:r>
              <a:rPr lang="sv-SE" sz="1600" dirty="0"/>
              <a:t> utförde 2018 ett projekt för Finlands Miljöcentral ”Effekter av öppna miljödata”. Vid behov finns en presentation att hämta. Miljöcentral ville veta hur öppna miljödata används och om användningen överensstämmer med Miljöcentralens strategiska målsättningar.  </a:t>
            </a:r>
          </a:p>
          <a:p>
            <a:pPr marL="0" indent="0">
              <a:lnSpc>
                <a:spcPct val="120000"/>
              </a:lnSpc>
              <a:spcBef>
                <a:spcPts val="0"/>
              </a:spcBef>
              <a:buNone/>
            </a:pPr>
            <a:endParaRPr lang="sv-SE" sz="1600" b="1" dirty="0"/>
          </a:p>
          <a:p>
            <a:pPr>
              <a:lnSpc>
                <a:spcPct val="120000"/>
              </a:lnSpc>
              <a:spcBef>
                <a:spcPts val="0"/>
              </a:spcBef>
            </a:pPr>
            <a:r>
              <a:rPr lang="sv-SE" sz="1600" b="1" dirty="0"/>
              <a:t>Referensuppdrag</a:t>
            </a:r>
            <a:r>
              <a:rPr lang="sv-SE" sz="1600" dirty="0"/>
              <a:t>: </a:t>
            </a:r>
            <a:r>
              <a:rPr lang="sv-SE" sz="1600" dirty="0" err="1"/>
              <a:t>Spatineo</a:t>
            </a:r>
            <a:r>
              <a:rPr lang="sv-SE" sz="1600" dirty="0"/>
              <a:t> har ett pågående projekt för Meteorologiska institutet i Finland ”Effekter av öppna data”, som beräknas redovisas i augusti 2019.</a:t>
            </a:r>
            <a:endParaRPr lang="sv-SE" sz="1600" b="1" dirty="0"/>
          </a:p>
          <a:p>
            <a:endParaRPr lang="sv-SE" sz="1600" dirty="0"/>
          </a:p>
        </p:txBody>
      </p:sp>
      <p:sp>
        <p:nvSpPr>
          <p:cNvPr id="3" name="Rubrik 2">
            <a:extLst>
              <a:ext uri="{FF2B5EF4-FFF2-40B4-BE49-F238E27FC236}">
                <a16:creationId xmlns:a16="http://schemas.microsoft.com/office/drawing/2014/main" id="{5D1A9390-3DCE-4931-8F57-64E399C03EA0}"/>
              </a:ext>
            </a:extLst>
          </p:cNvPr>
          <p:cNvSpPr>
            <a:spLocks noGrp="1"/>
          </p:cNvSpPr>
          <p:nvPr>
            <p:ph type="title"/>
          </p:nvPr>
        </p:nvSpPr>
        <p:spPr/>
        <p:txBody>
          <a:bodyPr/>
          <a:lstStyle/>
          <a:p>
            <a:r>
              <a:rPr lang="sv-SE" dirty="0"/>
              <a:t>Våra tidigare referensuppdrag</a:t>
            </a:r>
          </a:p>
        </p:txBody>
      </p:sp>
    </p:spTree>
    <p:extLst>
      <p:ext uri="{BB962C8B-B14F-4D97-AF65-F5344CB8AC3E}">
        <p14:creationId xmlns:p14="http://schemas.microsoft.com/office/powerpoint/2010/main" val="1956847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3D18602-B4E2-43F5-BD48-321239579F2A}"/>
              </a:ext>
            </a:extLst>
          </p:cNvPr>
          <p:cNvSpPr>
            <a:spLocks noGrp="1"/>
          </p:cNvSpPr>
          <p:nvPr>
            <p:ph type="title"/>
          </p:nvPr>
        </p:nvSpPr>
        <p:spPr/>
        <p:txBody>
          <a:bodyPr/>
          <a:lstStyle/>
          <a:p>
            <a:r>
              <a:rPr lang="sv-SE" dirty="0"/>
              <a:t>Vårt uppdrag, samhällsekonomiska nyttor</a:t>
            </a:r>
          </a:p>
        </p:txBody>
      </p:sp>
      <p:sp>
        <p:nvSpPr>
          <p:cNvPr id="4" name="Title 1">
            <a:extLst>
              <a:ext uri="{FF2B5EF4-FFF2-40B4-BE49-F238E27FC236}">
                <a16:creationId xmlns:a16="http://schemas.microsoft.com/office/drawing/2014/main" id="{0D705146-0A00-4B2D-BA63-874CBCDCC6AD}"/>
              </a:ext>
            </a:extLst>
          </p:cNvPr>
          <p:cNvSpPr>
            <a:spLocks noGrp="1"/>
          </p:cNvSpPr>
          <p:nvPr>
            <p:ph idx="1"/>
          </p:nvPr>
        </p:nvSpPr>
        <p:spPr>
          <a:xfrm>
            <a:off x="572810" y="1074656"/>
            <a:ext cx="10515600" cy="4956044"/>
          </a:xfrm>
        </p:spPr>
        <p:txBody>
          <a:bodyPr anchor="t">
            <a:noAutofit/>
          </a:bodyPr>
          <a:lstStyle/>
          <a:p>
            <a:pPr marL="0" indent="0">
              <a:buNone/>
            </a:pPr>
            <a:r>
              <a:rPr lang="sv-SE" dirty="0"/>
              <a:t>En analys av de samhällsekonomiska nyttorna som tillgängliggörandet av de värdefulla datamängderna väntas ge på kort (3 år) och lång (10 år) sikt</a:t>
            </a:r>
          </a:p>
          <a:p>
            <a:pPr marL="0" indent="0">
              <a:buNone/>
            </a:pPr>
            <a:r>
              <a:rPr lang="sv-SE" sz="1800" dirty="0"/>
              <a:t>Exempel:</a:t>
            </a:r>
          </a:p>
          <a:p>
            <a:r>
              <a:rPr lang="sv-SE" sz="2400" dirty="0"/>
              <a:t>Signifikant påverka människors välmående </a:t>
            </a:r>
            <a:r>
              <a:rPr lang="sv-SE" sz="2400" i="1" dirty="0"/>
              <a:t>kr?</a:t>
            </a:r>
          </a:p>
          <a:p>
            <a:r>
              <a:rPr lang="sv-SE" sz="2400" dirty="0"/>
              <a:t>Produktivitetsökning </a:t>
            </a:r>
            <a:r>
              <a:rPr lang="sv-SE" sz="2400" i="1" dirty="0"/>
              <a:t>kr?</a:t>
            </a:r>
          </a:p>
          <a:p>
            <a:r>
              <a:rPr lang="sv-SE" sz="2400" dirty="0"/>
              <a:t>Personifiering av tjänster, förbättrad användarupplevelse </a:t>
            </a:r>
            <a:r>
              <a:rPr lang="sv-SE" sz="2400" i="1" dirty="0"/>
              <a:t>kr?</a:t>
            </a:r>
          </a:p>
          <a:p>
            <a:r>
              <a:rPr lang="sv-SE" sz="2400" dirty="0"/>
              <a:t>Öppna upp nya lösningar, ex. behandling av sjukdomar </a:t>
            </a:r>
            <a:r>
              <a:rPr lang="sv-SE" sz="2400" i="1" dirty="0"/>
              <a:t>kr?</a:t>
            </a:r>
          </a:p>
          <a:p>
            <a:r>
              <a:rPr lang="sv-SE" sz="2400" dirty="0"/>
              <a:t>Nya produkter som ger inkomster och arbetstillfällen </a:t>
            </a:r>
            <a:r>
              <a:rPr lang="sv-SE" sz="2400" i="1" dirty="0"/>
              <a:t>kr?</a:t>
            </a:r>
          </a:p>
          <a:p>
            <a:r>
              <a:rPr lang="sv-SE" sz="2400" dirty="0"/>
              <a:t>Mervärdesapplikationer och mervärdestjänster </a:t>
            </a:r>
            <a:r>
              <a:rPr lang="sv-SE" sz="2400" i="1" dirty="0"/>
              <a:t>kr?</a:t>
            </a:r>
          </a:p>
          <a:p>
            <a:r>
              <a:rPr lang="sv-SE" sz="2400" dirty="0"/>
              <a:t>Kvalitetsutveckling bland annat bättre beslut </a:t>
            </a:r>
            <a:r>
              <a:rPr lang="sv-SE" sz="2400" i="1" dirty="0"/>
              <a:t>kr?</a:t>
            </a:r>
          </a:p>
          <a:p>
            <a:r>
              <a:rPr lang="sv-SE" sz="2400" dirty="0"/>
              <a:t>Nya kombinationer av data ger ny information </a:t>
            </a:r>
            <a:r>
              <a:rPr lang="sv-SE" sz="2400" i="1" dirty="0"/>
              <a:t>kr?</a:t>
            </a:r>
          </a:p>
          <a:p>
            <a:endParaRPr lang="sv-SE" sz="2400" dirty="0"/>
          </a:p>
          <a:p>
            <a:pPr marL="0" indent="0">
              <a:buNone/>
            </a:pPr>
            <a:br>
              <a:rPr lang="en-FI" sz="3600" dirty="0"/>
            </a:br>
            <a:endParaRPr lang="en-FI" sz="3600" dirty="0"/>
          </a:p>
        </p:txBody>
      </p:sp>
    </p:spTree>
    <p:extLst>
      <p:ext uri="{BB962C8B-B14F-4D97-AF65-F5344CB8AC3E}">
        <p14:creationId xmlns:p14="http://schemas.microsoft.com/office/powerpoint/2010/main" val="133769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9A5A489-1FAF-49F2-8AF7-0EE781C1F5CC}"/>
              </a:ext>
            </a:extLst>
          </p:cNvPr>
          <p:cNvSpPr>
            <a:spLocks noGrp="1"/>
          </p:cNvSpPr>
          <p:nvPr>
            <p:ph idx="1"/>
          </p:nvPr>
        </p:nvSpPr>
        <p:spPr/>
        <p:txBody>
          <a:bodyPr>
            <a:normAutofit/>
          </a:bodyPr>
          <a:lstStyle/>
          <a:p>
            <a:pPr marL="0" indent="0">
              <a:buNone/>
            </a:pPr>
            <a:r>
              <a:rPr lang="sv-SE" dirty="0"/>
              <a:t>Kräver underlag, </a:t>
            </a:r>
            <a:r>
              <a:rPr lang="sv-SE" u="sng" dirty="0"/>
              <a:t>relevanta fakta</a:t>
            </a:r>
            <a:r>
              <a:rPr lang="sv-SE" dirty="0"/>
              <a:t>, för att analysen ska bli av god kvalitet </a:t>
            </a:r>
          </a:p>
          <a:p>
            <a:pPr marL="0" indent="0">
              <a:buNone/>
            </a:pPr>
            <a:r>
              <a:rPr lang="sv-SE" dirty="0"/>
              <a:t>Vi behöver er hjälp!</a:t>
            </a:r>
          </a:p>
          <a:p>
            <a:pPr marL="0" indent="0">
              <a:buNone/>
            </a:pPr>
            <a:endParaRPr lang="sv-SE" dirty="0"/>
          </a:p>
          <a:p>
            <a:pPr marL="971550" lvl="1" indent="-514350">
              <a:lnSpc>
                <a:spcPct val="100000"/>
              </a:lnSpc>
              <a:spcBef>
                <a:spcPts val="0"/>
              </a:spcBef>
              <a:buFont typeface="+mj-lt"/>
              <a:buAutoNum type="arabicPeriod"/>
            </a:pPr>
            <a:r>
              <a:rPr lang="sv-SE" dirty="0"/>
              <a:t>Få </a:t>
            </a:r>
            <a:r>
              <a:rPr lang="sv-SE" b="1" dirty="0"/>
              <a:t>fakta</a:t>
            </a:r>
            <a:r>
              <a:rPr lang="sv-SE" dirty="0"/>
              <a:t> om nuvarande användning</a:t>
            </a:r>
          </a:p>
          <a:p>
            <a:pPr marL="971550" lvl="1" indent="-514350">
              <a:lnSpc>
                <a:spcPct val="100000"/>
              </a:lnSpc>
              <a:spcBef>
                <a:spcPts val="0"/>
              </a:spcBef>
              <a:buFont typeface="+mj-lt"/>
              <a:buAutoNum type="arabicPeriod"/>
            </a:pPr>
            <a:endParaRPr lang="sv-SE" dirty="0"/>
          </a:p>
          <a:p>
            <a:pPr marL="971550" lvl="1" indent="-514350">
              <a:lnSpc>
                <a:spcPct val="100000"/>
              </a:lnSpc>
              <a:spcBef>
                <a:spcPts val="0"/>
              </a:spcBef>
              <a:buFont typeface="+mj-lt"/>
              <a:buAutoNum type="arabicPeriod"/>
            </a:pPr>
            <a:r>
              <a:rPr lang="sv-SE" b="1" dirty="0"/>
              <a:t>Sprida</a:t>
            </a:r>
            <a:r>
              <a:rPr lang="sv-SE" dirty="0"/>
              <a:t> vår Enkät om samhällsekonomisk nytta till era användare</a:t>
            </a:r>
          </a:p>
          <a:p>
            <a:pPr marL="971550" lvl="1" indent="-514350">
              <a:lnSpc>
                <a:spcPct val="100000"/>
              </a:lnSpc>
              <a:spcBef>
                <a:spcPts val="0"/>
              </a:spcBef>
              <a:buFont typeface="+mj-lt"/>
              <a:buAutoNum type="arabicPeriod"/>
            </a:pPr>
            <a:endParaRPr lang="sv-SE" dirty="0"/>
          </a:p>
          <a:p>
            <a:pPr marL="971550" lvl="1" indent="-514350">
              <a:lnSpc>
                <a:spcPct val="100000"/>
              </a:lnSpc>
              <a:spcBef>
                <a:spcPts val="0"/>
              </a:spcBef>
              <a:buFont typeface="+mj-lt"/>
              <a:buAutoNum type="arabicPeriod"/>
            </a:pPr>
            <a:r>
              <a:rPr lang="sv-SE" dirty="0"/>
              <a:t>Få kontakt med </a:t>
            </a:r>
            <a:r>
              <a:rPr lang="sv-SE" b="1" dirty="0"/>
              <a:t>personer att intervjua </a:t>
            </a:r>
            <a:r>
              <a:rPr lang="sv-SE" dirty="0"/>
              <a:t>om samhällsekonomisk nytta</a:t>
            </a:r>
          </a:p>
          <a:p>
            <a:pPr marL="971550" lvl="1" indent="-514350">
              <a:lnSpc>
                <a:spcPct val="100000"/>
              </a:lnSpc>
              <a:spcBef>
                <a:spcPts val="0"/>
              </a:spcBef>
              <a:buFont typeface="+mj-lt"/>
              <a:buAutoNum type="arabicPeriod"/>
            </a:pPr>
            <a:endParaRPr lang="sv-SE" dirty="0"/>
          </a:p>
          <a:p>
            <a:pPr marL="971550" lvl="1" indent="-514350">
              <a:lnSpc>
                <a:spcPct val="100000"/>
              </a:lnSpc>
              <a:spcBef>
                <a:spcPts val="0"/>
              </a:spcBef>
              <a:buFont typeface="+mj-lt"/>
              <a:buAutoNum type="arabicPeriod"/>
            </a:pPr>
            <a:r>
              <a:rPr lang="sv-SE" b="1" dirty="0"/>
              <a:t>Deltagare</a:t>
            </a:r>
            <a:r>
              <a:rPr lang="sv-SE" dirty="0"/>
              <a:t> till referensgruppen</a:t>
            </a:r>
          </a:p>
        </p:txBody>
      </p:sp>
      <p:sp>
        <p:nvSpPr>
          <p:cNvPr id="3" name="Rubrik 2">
            <a:extLst>
              <a:ext uri="{FF2B5EF4-FFF2-40B4-BE49-F238E27FC236}">
                <a16:creationId xmlns:a16="http://schemas.microsoft.com/office/drawing/2014/main" id="{BD5BCAFD-6433-4076-9109-726C1ECD3324}"/>
              </a:ext>
            </a:extLst>
          </p:cNvPr>
          <p:cNvSpPr>
            <a:spLocks noGrp="1"/>
          </p:cNvSpPr>
          <p:nvPr>
            <p:ph type="title"/>
          </p:nvPr>
        </p:nvSpPr>
        <p:spPr/>
        <p:txBody>
          <a:bodyPr/>
          <a:lstStyle/>
          <a:p>
            <a:r>
              <a:rPr lang="sv-SE" dirty="0"/>
              <a:t>Vårt uppdrag att analysera de samhällsekonomiska nyttorna</a:t>
            </a:r>
          </a:p>
        </p:txBody>
      </p:sp>
      <p:sp>
        <p:nvSpPr>
          <p:cNvPr id="4" name="Pratbubbla: oval 3">
            <a:extLst>
              <a:ext uri="{FF2B5EF4-FFF2-40B4-BE49-F238E27FC236}">
                <a16:creationId xmlns:a16="http://schemas.microsoft.com/office/drawing/2014/main" id="{546B0F21-AA05-4BA1-BC9E-93A144533C4A}"/>
              </a:ext>
            </a:extLst>
          </p:cNvPr>
          <p:cNvSpPr/>
          <p:nvPr/>
        </p:nvSpPr>
        <p:spPr>
          <a:xfrm rot="566757">
            <a:off x="9472152" y="1394219"/>
            <a:ext cx="2324708" cy="1766540"/>
          </a:xfrm>
          <a:prstGeom prst="wedgeEllipseCallout">
            <a:avLst>
              <a:gd name="adj1" fmla="val -55556"/>
              <a:gd name="adj2" fmla="val 5912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HelveticaNeue"/>
                <a:ea typeface="+mn-ea"/>
                <a:cs typeface="+mn-cs"/>
              </a:rPr>
              <a:t>Är du rätt kontaktperson</a:t>
            </a:r>
            <a:r>
              <a:rPr kumimoji="0" lang="sv-SE" sz="32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HelveticaNeue"/>
                <a:ea typeface="+mn-ea"/>
                <a:cs typeface="+mn-cs"/>
              </a:rPr>
              <a:t>?</a:t>
            </a:r>
            <a:endParaRPr kumimoji="0" lang="sv-SE" sz="18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HelveticaNeue"/>
              <a:ea typeface="+mn-ea"/>
              <a:cs typeface="+mn-cs"/>
            </a:endParaRPr>
          </a:p>
        </p:txBody>
      </p:sp>
    </p:spTree>
    <p:extLst>
      <p:ext uri="{BB962C8B-B14F-4D97-AF65-F5344CB8AC3E}">
        <p14:creationId xmlns:p14="http://schemas.microsoft.com/office/powerpoint/2010/main" val="249114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855BCDD-8AFB-4B96-AF66-3863DD984103}"/>
              </a:ext>
            </a:extLst>
          </p:cNvPr>
          <p:cNvSpPr>
            <a:spLocks noGrp="1"/>
          </p:cNvSpPr>
          <p:nvPr>
            <p:ph idx="1"/>
          </p:nvPr>
        </p:nvSpPr>
        <p:spPr/>
        <p:txBody>
          <a:bodyPr/>
          <a:lstStyle/>
          <a:p>
            <a:pPr marL="0" indent="0">
              <a:buNone/>
            </a:pPr>
            <a:r>
              <a:rPr lang="sv-SE" dirty="0"/>
              <a:t>Användarnas datalista exemplifierar särskilt värdefulla datamängder som ska bli avgiftsfria öppna data</a:t>
            </a:r>
          </a:p>
          <a:p>
            <a:pPr marL="0" indent="0">
              <a:buNone/>
            </a:pPr>
            <a:endParaRPr lang="sv-SE" dirty="0"/>
          </a:p>
        </p:txBody>
      </p:sp>
      <p:sp>
        <p:nvSpPr>
          <p:cNvPr id="3" name="Rubrik 2">
            <a:extLst>
              <a:ext uri="{FF2B5EF4-FFF2-40B4-BE49-F238E27FC236}">
                <a16:creationId xmlns:a16="http://schemas.microsoft.com/office/drawing/2014/main" id="{BDE9EF74-7258-4AD1-9B1C-00A7A01A790E}"/>
              </a:ext>
            </a:extLst>
          </p:cNvPr>
          <p:cNvSpPr>
            <a:spLocks noGrp="1"/>
          </p:cNvSpPr>
          <p:nvPr>
            <p:ph type="title"/>
          </p:nvPr>
        </p:nvSpPr>
        <p:spPr/>
        <p:txBody>
          <a:bodyPr/>
          <a:lstStyle/>
          <a:p>
            <a:r>
              <a:rPr lang="sv-SE" dirty="0"/>
              <a:t>Särskilt värdefulla datamängder</a:t>
            </a:r>
          </a:p>
        </p:txBody>
      </p:sp>
      <p:pic>
        <p:nvPicPr>
          <p:cNvPr id="5" name="Bildobjekt 4">
            <a:extLst>
              <a:ext uri="{FF2B5EF4-FFF2-40B4-BE49-F238E27FC236}">
                <a16:creationId xmlns:a16="http://schemas.microsoft.com/office/drawing/2014/main" id="{644AAF3F-B026-45F6-B759-6C6646EB9EF0}"/>
              </a:ext>
            </a:extLst>
          </p:cNvPr>
          <p:cNvPicPr>
            <a:picLocks noChangeAspect="1"/>
          </p:cNvPicPr>
          <p:nvPr/>
        </p:nvPicPr>
        <p:blipFill>
          <a:blip r:embed="rId2"/>
          <a:stretch>
            <a:fillRect/>
          </a:stretch>
        </p:blipFill>
        <p:spPr>
          <a:xfrm>
            <a:off x="0" y="2283929"/>
            <a:ext cx="12192000" cy="3879273"/>
          </a:xfrm>
          <a:prstGeom prst="rect">
            <a:avLst/>
          </a:prstGeom>
        </p:spPr>
      </p:pic>
    </p:spTree>
    <p:extLst>
      <p:ext uri="{BB962C8B-B14F-4D97-AF65-F5344CB8AC3E}">
        <p14:creationId xmlns:p14="http://schemas.microsoft.com/office/powerpoint/2010/main" val="1005339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7C286C-A214-42B7-BE55-183CC890FDDD}"/>
              </a:ext>
            </a:extLst>
          </p:cNvPr>
          <p:cNvSpPr>
            <a:spLocks noGrp="1"/>
          </p:cNvSpPr>
          <p:nvPr>
            <p:ph idx="1"/>
          </p:nvPr>
        </p:nvSpPr>
        <p:spPr>
          <a:xfrm>
            <a:off x="393469" y="798251"/>
            <a:ext cx="10515600" cy="5403879"/>
          </a:xfrm>
        </p:spPr>
        <p:txBody>
          <a:bodyPr>
            <a:normAutofit/>
          </a:bodyPr>
          <a:lstStyle/>
          <a:p>
            <a:pPr marL="0" indent="0">
              <a:buNone/>
            </a:pPr>
            <a:r>
              <a:rPr lang="sv-SE" dirty="0"/>
              <a:t>Vi söker kontaktpersoner från:</a:t>
            </a:r>
          </a:p>
          <a:p>
            <a:r>
              <a:rPr lang="sv-SE" sz="2400" dirty="0"/>
              <a:t>de organisationer som är representerade i Geodatarådet; </a:t>
            </a:r>
            <a:r>
              <a:rPr lang="sv-SE" sz="2400" dirty="0">
                <a:hlinkClick r:id="rId2" tooltip="Boverket"/>
              </a:rPr>
              <a:t>Boverket</a:t>
            </a:r>
            <a:r>
              <a:rPr lang="sv-SE" sz="2400" dirty="0"/>
              <a:t>, </a:t>
            </a:r>
            <a:r>
              <a:rPr lang="sv-SE" sz="2400" dirty="0">
                <a:hlinkClick r:id="rId3" tooltip="Havs- och vattenmyndigheten"/>
              </a:rPr>
              <a:t>Havs- och vattenmyndigheten</a:t>
            </a:r>
            <a:r>
              <a:rPr lang="sv-SE" sz="2400" dirty="0"/>
              <a:t>, </a:t>
            </a:r>
            <a:r>
              <a:rPr lang="sv-SE" sz="2400" dirty="0">
                <a:hlinkClick r:id="rId4" tooltip="Malmö stad"/>
              </a:rPr>
              <a:t>Malmö stad</a:t>
            </a:r>
            <a:r>
              <a:rPr lang="sv-SE" sz="2400" dirty="0"/>
              <a:t>, </a:t>
            </a:r>
            <a:r>
              <a:rPr lang="sv-SE" sz="2400" dirty="0">
                <a:hlinkClick r:id="rId5" tooltip="Länsstyrelsen Värmland"/>
              </a:rPr>
              <a:t>Länsstyrelsen Värmland</a:t>
            </a:r>
            <a:r>
              <a:rPr lang="sv-SE" sz="2400" dirty="0"/>
              <a:t>, </a:t>
            </a:r>
            <a:r>
              <a:rPr lang="sv-SE" sz="2400" dirty="0">
                <a:hlinkClick r:id="rId6" tooltip="Myndigheten för samhällsskydd och beredskap, MSB"/>
              </a:rPr>
              <a:t>Myndigheten för samhällsskydd och beredskap MSB</a:t>
            </a:r>
            <a:r>
              <a:rPr lang="sv-SE" sz="2400" dirty="0"/>
              <a:t>, </a:t>
            </a:r>
            <a:r>
              <a:rPr lang="sv-SE" sz="2400" dirty="0">
                <a:hlinkClick r:id="rId7" tooltip="Naturvårdsverket"/>
              </a:rPr>
              <a:t>Naturvårdsverket</a:t>
            </a:r>
            <a:r>
              <a:rPr lang="sv-SE" sz="2400" dirty="0"/>
              <a:t>, </a:t>
            </a:r>
            <a:r>
              <a:rPr lang="sv-SE" sz="2400" dirty="0">
                <a:hlinkClick r:id="rId8" tooltip="Sjöfartsverket"/>
              </a:rPr>
              <a:t>Sjöfartsverket</a:t>
            </a:r>
            <a:r>
              <a:rPr lang="sv-SE" sz="2400" dirty="0"/>
              <a:t>, </a:t>
            </a:r>
            <a:r>
              <a:rPr lang="sv-SE" sz="2400" dirty="0">
                <a:hlinkClick r:id="rId9" tooltip="Skogsstyrelsen"/>
              </a:rPr>
              <a:t>Skogsstyrelsen</a:t>
            </a:r>
            <a:r>
              <a:rPr lang="sv-SE" sz="2400" dirty="0"/>
              <a:t>, </a:t>
            </a:r>
            <a:r>
              <a:rPr lang="sv-SE" sz="2400" dirty="0">
                <a:hlinkClick r:id="rId10" tooltip="Statistiska centralbyrån, SCB"/>
              </a:rPr>
              <a:t>Statistiska centralbyrån SCB</a:t>
            </a:r>
            <a:r>
              <a:rPr lang="sv-SE" sz="2400" dirty="0"/>
              <a:t>, </a:t>
            </a:r>
            <a:r>
              <a:rPr lang="sv-SE" sz="2400" dirty="0">
                <a:hlinkClick r:id="rId11" tooltip="Sveriges geologiska undersökning, SGU"/>
              </a:rPr>
              <a:t>Sveriges geologiska undersökning SGU</a:t>
            </a:r>
            <a:r>
              <a:rPr lang="sv-SE" sz="2400" dirty="0"/>
              <a:t>, </a:t>
            </a:r>
            <a:r>
              <a:rPr lang="sv-SE" sz="2400" dirty="0">
                <a:hlinkClick r:id="rId12" tooltip="Sveriges Kommuner och Landsting, SKL"/>
              </a:rPr>
              <a:t>Sveriges Kommuner och Landsting SKL</a:t>
            </a:r>
            <a:r>
              <a:rPr lang="sv-SE" sz="2400" dirty="0"/>
              <a:t>, </a:t>
            </a:r>
            <a:r>
              <a:rPr lang="sv-SE" sz="2400" dirty="0">
                <a:hlinkClick r:id="rId13" tooltip="Sveriges lantbruksuniversitet"/>
              </a:rPr>
              <a:t>Sveriges lantbruksuniversitet</a:t>
            </a:r>
            <a:r>
              <a:rPr lang="sv-SE" sz="2400" dirty="0"/>
              <a:t>, </a:t>
            </a:r>
            <a:r>
              <a:rPr lang="sv-SE" sz="2400" dirty="0">
                <a:hlinkClick r:id="rId14" tooltip="Sveriges Meteorologiska och Hydrologiska Institut, SMHI"/>
              </a:rPr>
              <a:t>Sveriges Meteorologiska och Hydrologiska Institut SMHI</a:t>
            </a:r>
            <a:r>
              <a:rPr lang="sv-SE" sz="2400" dirty="0"/>
              <a:t>, </a:t>
            </a:r>
            <a:r>
              <a:rPr lang="sv-SE" sz="2400" dirty="0">
                <a:hlinkClick r:id="rId15" tooltip="Trafikverket"/>
              </a:rPr>
              <a:t>Trafikverket</a:t>
            </a:r>
            <a:endParaRPr lang="sv-SE" sz="2400" dirty="0"/>
          </a:p>
          <a:p>
            <a:r>
              <a:rPr lang="sv-SE" sz="2400" dirty="0">
                <a:hlinkClick r:id="rId16"/>
              </a:rPr>
              <a:t>Transportstyrelsen</a:t>
            </a:r>
            <a:r>
              <a:rPr lang="sv-SE" sz="2400" dirty="0">
                <a:hlinkClick r:id="rId17" action="ppaction://hlinkfile"/>
              </a:rPr>
              <a:t> </a:t>
            </a:r>
            <a:endParaRPr lang="sv-SE" sz="2400" dirty="0"/>
          </a:p>
          <a:p>
            <a:r>
              <a:rPr lang="sv-SE" sz="2400" dirty="0">
                <a:hlinkClick r:id="rId18"/>
              </a:rPr>
              <a:t>Bolagsverket </a:t>
            </a:r>
            <a:endParaRPr lang="sv-SE" sz="2400" dirty="0"/>
          </a:p>
          <a:p>
            <a:r>
              <a:rPr lang="sv-SE" sz="2400" dirty="0">
                <a:hlinkClick r:id="rId19"/>
              </a:rPr>
              <a:t>Statens geotekniska institut </a:t>
            </a:r>
            <a:endParaRPr lang="sv-SE" sz="2400" dirty="0"/>
          </a:p>
          <a:p>
            <a:r>
              <a:rPr lang="sv-SE" sz="2400" dirty="0">
                <a:hlinkClick r:id="rId20"/>
              </a:rPr>
              <a:t>Rymdstyrelsen</a:t>
            </a:r>
            <a:endParaRPr lang="sv-SE" sz="2400" dirty="0"/>
          </a:p>
          <a:p>
            <a:endParaRPr lang="en-FI" dirty="0"/>
          </a:p>
        </p:txBody>
      </p:sp>
      <p:sp>
        <p:nvSpPr>
          <p:cNvPr id="3" name="Title 2">
            <a:extLst>
              <a:ext uri="{FF2B5EF4-FFF2-40B4-BE49-F238E27FC236}">
                <a16:creationId xmlns:a16="http://schemas.microsoft.com/office/drawing/2014/main" id="{4FB4BB0B-BEA2-4FE8-B857-8F1D214FF819}"/>
              </a:ext>
            </a:extLst>
          </p:cNvPr>
          <p:cNvSpPr>
            <a:spLocks noGrp="1"/>
          </p:cNvSpPr>
          <p:nvPr>
            <p:ph type="title"/>
          </p:nvPr>
        </p:nvSpPr>
        <p:spPr/>
        <p:txBody>
          <a:bodyPr/>
          <a:lstStyle/>
          <a:p>
            <a:r>
              <a:rPr lang="sv-SE" dirty="0"/>
              <a:t>Samverkan</a:t>
            </a:r>
            <a:endParaRPr lang="en-FI" dirty="0"/>
          </a:p>
        </p:txBody>
      </p:sp>
    </p:spTree>
    <p:extLst>
      <p:ext uri="{BB962C8B-B14F-4D97-AF65-F5344CB8AC3E}">
        <p14:creationId xmlns:p14="http://schemas.microsoft.com/office/powerpoint/2010/main" val="64823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21A8C89-B277-48CC-990E-C15FC238BE19}"/>
              </a:ext>
            </a:extLst>
          </p:cNvPr>
          <p:cNvSpPr>
            <a:spLocks noGrp="1"/>
          </p:cNvSpPr>
          <p:nvPr>
            <p:ph idx="1"/>
          </p:nvPr>
        </p:nvSpPr>
        <p:spPr>
          <a:xfrm>
            <a:off x="393469" y="1112363"/>
            <a:ext cx="10890416" cy="4879764"/>
          </a:xfrm>
        </p:spPr>
        <p:txBody>
          <a:bodyPr>
            <a:normAutofit/>
          </a:bodyPr>
          <a:lstStyle/>
          <a:p>
            <a:pPr marL="0" indent="0">
              <a:buNone/>
            </a:pPr>
            <a:r>
              <a:rPr lang="sv-SE" dirty="0"/>
              <a:t>Vi behöver </a:t>
            </a:r>
            <a:r>
              <a:rPr lang="sv-SE" b="1" dirty="0"/>
              <a:t>en kontaktperson</a:t>
            </a:r>
            <a:r>
              <a:rPr lang="sv-SE" dirty="0"/>
              <a:t> från varje deltagande organisation. </a:t>
            </a:r>
          </a:p>
          <a:p>
            <a:pPr marL="0" indent="0">
              <a:buNone/>
            </a:pPr>
            <a:endParaRPr lang="sv-SE" sz="2400" dirty="0"/>
          </a:p>
          <a:p>
            <a:pPr marL="0" indent="0">
              <a:buNone/>
            </a:pPr>
            <a:r>
              <a:rPr lang="sv-SE" sz="2400" dirty="0"/>
              <a:t>Kontaktpersonen ska ha mandat att snabbt få fram uppgifter eller själv ha tillgång till u</a:t>
            </a:r>
            <a:r>
              <a:rPr lang="sv-SE" sz="2400" b="1" dirty="0"/>
              <a:t>ppgifter om nuvarande användningen</a:t>
            </a:r>
            <a:r>
              <a:rPr lang="sv-SE" sz="2400" dirty="0"/>
              <a:t> av data från organisationen: </a:t>
            </a:r>
          </a:p>
          <a:p>
            <a:pPr marL="1257300" lvl="2" indent="-342900">
              <a:buFont typeface="+mj-lt"/>
              <a:buAutoNum type="arabicPeriod"/>
            </a:pPr>
            <a:r>
              <a:rPr lang="sv-SE" sz="1600" dirty="0"/>
              <a:t>Hur stor är användningen av vilka data/tjänster, statistik </a:t>
            </a:r>
          </a:p>
          <a:p>
            <a:pPr marL="1257300" lvl="2" indent="-342900">
              <a:buFont typeface="+mj-lt"/>
              <a:buAutoNum type="arabicPeriod"/>
            </a:pPr>
            <a:r>
              <a:rPr lang="sv-SE" sz="1600" dirty="0"/>
              <a:t>Vilka grupper som är användare</a:t>
            </a:r>
          </a:p>
          <a:p>
            <a:pPr marL="1257300" lvl="2" indent="-342900">
              <a:buFont typeface="+mj-lt"/>
              <a:buAutoNum type="arabicPeriod"/>
            </a:pPr>
            <a:r>
              <a:rPr lang="sv-SE" sz="1600" dirty="0"/>
              <a:t>Förändring vid Öppna data</a:t>
            </a:r>
          </a:p>
          <a:p>
            <a:pPr marL="0" indent="0">
              <a:buNone/>
            </a:pPr>
            <a:r>
              <a:rPr lang="sv-SE" sz="2400" b="1" dirty="0"/>
              <a:t>Optimalt är att använda loggfiler från tjänster som vi kan analysera automatiskt, </a:t>
            </a:r>
            <a:r>
              <a:rPr lang="sv-SE" sz="2000" dirty="0"/>
              <a:t>t.ex. </a:t>
            </a:r>
            <a:r>
              <a:rPr lang="sv-SE" sz="2000" dirty="0" err="1"/>
              <a:t>wms</a:t>
            </a:r>
            <a:r>
              <a:rPr lang="sv-SE" sz="2000" dirty="0"/>
              <a:t>, </a:t>
            </a:r>
            <a:r>
              <a:rPr lang="sv-SE" sz="2000" dirty="0" err="1"/>
              <a:t>wfs</a:t>
            </a:r>
            <a:r>
              <a:rPr lang="sv-SE" sz="2000" dirty="0"/>
              <a:t>, </a:t>
            </a:r>
            <a:r>
              <a:rPr lang="sv-SE" sz="2000" dirty="0" err="1"/>
              <a:t>wmts</a:t>
            </a:r>
            <a:r>
              <a:rPr lang="sv-SE" sz="2000" dirty="0"/>
              <a:t>, REST</a:t>
            </a:r>
            <a:endParaRPr lang="sv-SE" sz="2400" dirty="0"/>
          </a:p>
        </p:txBody>
      </p:sp>
      <p:sp>
        <p:nvSpPr>
          <p:cNvPr id="3" name="Rubrik 2">
            <a:extLst>
              <a:ext uri="{FF2B5EF4-FFF2-40B4-BE49-F238E27FC236}">
                <a16:creationId xmlns:a16="http://schemas.microsoft.com/office/drawing/2014/main" id="{F7B5CDF9-B8AE-499B-AA3C-EB0E72A164F8}"/>
              </a:ext>
            </a:extLst>
          </p:cNvPr>
          <p:cNvSpPr>
            <a:spLocks noGrp="1"/>
          </p:cNvSpPr>
          <p:nvPr>
            <p:ph type="title"/>
          </p:nvPr>
        </p:nvSpPr>
        <p:spPr/>
        <p:txBody>
          <a:bodyPr/>
          <a:lstStyle/>
          <a:p>
            <a:r>
              <a:rPr lang="sv-SE" dirty="0"/>
              <a:t>1. Nuvarande användning</a:t>
            </a:r>
          </a:p>
        </p:txBody>
      </p:sp>
    </p:spTree>
    <p:extLst>
      <p:ext uri="{BB962C8B-B14F-4D97-AF65-F5344CB8AC3E}">
        <p14:creationId xmlns:p14="http://schemas.microsoft.com/office/powerpoint/2010/main" val="1727858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5BCBEEB-1F4E-47BC-8542-C915158F81C9}"/>
              </a:ext>
            </a:extLst>
          </p:cNvPr>
          <p:cNvSpPr>
            <a:spLocks noGrp="1"/>
          </p:cNvSpPr>
          <p:nvPr>
            <p:ph type="title"/>
          </p:nvPr>
        </p:nvSpPr>
        <p:spPr/>
        <p:txBody>
          <a:bodyPr/>
          <a:lstStyle/>
          <a:p>
            <a:r>
              <a:rPr lang="sv-SE" dirty="0"/>
              <a:t>Nuvarande användning - loggfilsanalys</a:t>
            </a:r>
          </a:p>
        </p:txBody>
      </p:sp>
      <p:sp>
        <p:nvSpPr>
          <p:cNvPr id="4" name="Platshållare för innehåll 2">
            <a:extLst>
              <a:ext uri="{FF2B5EF4-FFF2-40B4-BE49-F238E27FC236}">
                <a16:creationId xmlns:a16="http://schemas.microsoft.com/office/drawing/2014/main" id="{97ECC73A-0363-4B56-BC57-4526091C683A}"/>
              </a:ext>
            </a:extLst>
          </p:cNvPr>
          <p:cNvSpPr txBox="1">
            <a:spLocks/>
          </p:cNvSpPr>
          <p:nvPr/>
        </p:nvSpPr>
        <p:spPr>
          <a:xfrm>
            <a:off x="635721" y="2036618"/>
            <a:ext cx="54602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400" b="0" i="0" u="none" strike="noStrike" kern="1200" cap="none" spc="0" normalizeH="0" baseline="0" noProof="0" dirty="0">
              <a:ln>
                <a:noFill/>
              </a:ln>
              <a:solidFill>
                <a:prstClr val="black"/>
              </a:solidFill>
              <a:effectLst/>
              <a:uLnTx/>
              <a:uFillTx/>
              <a:latin typeface="HelveticaNeu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prstClr val="black"/>
                </a:solidFill>
                <a:effectLst/>
                <a:uLnTx/>
                <a:uFillTx/>
                <a:latin typeface="HelveticaNeue"/>
                <a:ea typeface="+mn-ea"/>
                <a:cs typeface="+mn-cs"/>
              </a:rPr>
              <a:t>Möjliggör automatiserad analys: </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sv-SE" sz="2000" b="0" i="0" u="none" strike="noStrike" kern="1200" cap="none" spc="0" normalizeH="0" baseline="0" noProof="0" dirty="0">
                <a:ln>
                  <a:noFill/>
                </a:ln>
                <a:solidFill>
                  <a:prstClr val="black"/>
                </a:solidFill>
                <a:effectLst/>
                <a:uLnTx/>
                <a:uFillTx/>
                <a:latin typeface="HelveticaNeue"/>
                <a:ea typeface="+mn-ea"/>
                <a:cs typeface="+mn-cs"/>
              </a:rPr>
              <a:t>Svar på vilka data som används och hur mycket</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sv-SE" sz="2000" b="0" i="0" u="none" strike="noStrike" kern="1200" cap="none" spc="0" normalizeH="0" baseline="0" noProof="0" dirty="0">
                <a:ln>
                  <a:noFill/>
                </a:ln>
                <a:solidFill>
                  <a:prstClr val="black"/>
                </a:solidFill>
                <a:effectLst/>
                <a:uLnTx/>
                <a:uFillTx/>
                <a:latin typeface="HelveticaNeue"/>
                <a:ea typeface="+mn-ea"/>
                <a:cs typeface="+mn-cs"/>
              </a:rPr>
              <a:t>Identifiera viktiga användargrupper</a:t>
            </a:r>
          </a:p>
        </p:txBody>
      </p:sp>
      <p:pic>
        <p:nvPicPr>
          <p:cNvPr id="5" name="Kuva 6">
            <a:extLst>
              <a:ext uri="{FF2B5EF4-FFF2-40B4-BE49-F238E27FC236}">
                <a16:creationId xmlns:a16="http://schemas.microsoft.com/office/drawing/2014/main" id="{B6DA908E-22F4-4B75-8946-A2791A2ABAA3}"/>
              </a:ext>
            </a:extLst>
          </p:cNvPr>
          <p:cNvPicPr>
            <a:picLocks noChangeAspect="1"/>
          </p:cNvPicPr>
          <p:nvPr/>
        </p:nvPicPr>
        <p:blipFill>
          <a:blip r:embed="rId2"/>
          <a:stretch>
            <a:fillRect/>
          </a:stretch>
        </p:blipFill>
        <p:spPr>
          <a:xfrm>
            <a:off x="6452845" y="2099241"/>
            <a:ext cx="5389791" cy="2659518"/>
          </a:xfrm>
          <a:prstGeom prst="rect">
            <a:avLst/>
          </a:prstGeom>
        </p:spPr>
      </p:pic>
      <p:sp>
        <p:nvSpPr>
          <p:cNvPr id="6" name="Rubrik 1">
            <a:extLst>
              <a:ext uri="{FF2B5EF4-FFF2-40B4-BE49-F238E27FC236}">
                <a16:creationId xmlns:a16="http://schemas.microsoft.com/office/drawing/2014/main" id="{2EF8DE6C-6487-48A5-874A-2C87B8530D48}"/>
              </a:ext>
            </a:extLst>
          </p:cNvPr>
          <p:cNvSpPr txBox="1">
            <a:spLocks/>
          </p:cNvSpPr>
          <p:nvPr/>
        </p:nvSpPr>
        <p:spPr>
          <a:xfrm>
            <a:off x="838200" y="681037"/>
            <a:ext cx="10515600"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HelveticaNeue"/>
              <a:ea typeface="+mj-ea"/>
              <a:cs typeface="+mj-cs"/>
            </a:endParaRPr>
          </a:p>
        </p:txBody>
      </p:sp>
      <p:sp>
        <p:nvSpPr>
          <p:cNvPr id="7" name="Rektangel 6">
            <a:extLst>
              <a:ext uri="{FF2B5EF4-FFF2-40B4-BE49-F238E27FC236}">
                <a16:creationId xmlns:a16="http://schemas.microsoft.com/office/drawing/2014/main" id="{C014ECD4-F94A-4E37-A0B8-BF7B543093E0}"/>
              </a:ext>
            </a:extLst>
          </p:cNvPr>
          <p:cNvSpPr/>
          <p:nvPr/>
        </p:nvSpPr>
        <p:spPr>
          <a:xfrm>
            <a:off x="635721" y="909546"/>
            <a:ext cx="106293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HelveticaNeue"/>
                <a:ea typeface="+mn-ea"/>
                <a:cs typeface="+mn-cs"/>
              </a:rPr>
              <a:t>Loggfiler från användning av ”särskilt värdefulla datamängder”</a:t>
            </a:r>
          </a:p>
        </p:txBody>
      </p:sp>
    </p:spTree>
    <p:extLst>
      <p:ext uri="{BB962C8B-B14F-4D97-AF65-F5344CB8AC3E}">
        <p14:creationId xmlns:p14="http://schemas.microsoft.com/office/powerpoint/2010/main" val="1468389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1BCA20D-9A27-421D-9E66-61CB50097CBE}"/>
              </a:ext>
            </a:extLst>
          </p:cNvPr>
          <p:cNvSpPr>
            <a:spLocks noGrp="1"/>
          </p:cNvSpPr>
          <p:nvPr>
            <p:ph idx="1"/>
          </p:nvPr>
        </p:nvSpPr>
        <p:spPr>
          <a:xfrm>
            <a:off x="393469" y="759323"/>
            <a:ext cx="10645319" cy="5403879"/>
          </a:xfrm>
        </p:spPr>
        <p:txBody>
          <a:bodyPr>
            <a:normAutofit/>
          </a:bodyPr>
          <a:lstStyle/>
          <a:p>
            <a:pPr marL="0" indent="0">
              <a:buNone/>
            </a:pPr>
            <a:r>
              <a:rPr lang="sv-SE" dirty="0"/>
              <a:t>Kontaktpersonen ska sprida enkäten till sina användare!</a:t>
            </a:r>
          </a:p>
          <a:p>
            <a:pPr marL="0" indent="0">
              <a:buNone/>
            </a:pPr>
            <a:endParaRPr lang="sv-SE" dirty="0"/>
          </a:p>
          <a:p>
            <a:pPr marL="0" indent="0">
              <a:buNone/>
            </a:pPr>
            <a:r>
              <a:rPr lang="sv-SE" sz="2000" dirty="0"/>
              <a:t>A. </a:t>
            </a:r>
            <a:r>
              <a:rPr lang="sv-SE" sz="2000" b="1" dirty="0"/>
              <a:t>Har ni Öppna data och saknar e-postadresser till användarna </a:t>
            </a:r>
            <a:r>
              <a:rPr lang="sv-SE" sz="2000" dirty="0"/>
              <a:t>publicerar kontaktpersonen en länk till enkäten på er hemsida </a:t>
            </a:r>
          </a:p>
          <a:p>
            <a:endParaRPr lang="sv-SE" sz="2400" dirty="0"/>
          </a:p>
          <a:p>
            <a:pPr marL="0" indent="0">
              <a:buNone/>
            </a:pPr>
            <a:r>
              <a:rPr lang="sv-SE" dirty="0"/>
              <a:t>ELLER</a:t>
            </a:r>
          </a:p>
          <a:p>
            <a:pPr marL="0" indent="0">
              <a:buNone/>
            </a:pPr>
            <a:endParaRPr lang="sv-SE" dirty="0"/>
          </a:p>
          <a:p>
            <a:pPr marL="0" indent="0">
              <a:buNone/>
            </a:pPr>
            <a:r>
              <a:rPr lang="sv-SE" sz="2000" dirty="0"/>
              <a:t>B. Kontaktpersonen skickar </a:t>
            </a:r>
            <a:r>
              <a:rPr lang="sv-SE" sz="2000" b="1" dirty="0"/>
              <a:t>länken till enkäten via e-post </a:t>
            </a:r>
            <a:r>
              <a:rPr lang="sv-SE" sz="2000" dirty="0"/>
              <a:t>till alla nuvarande användare. </a:t>
            </a:r>
          </a:p>
          <a:p>
            <a:pPr marL="0" indent="0">
              <a:buNone/>
            </a:pPr>
            <a:endParaRPr lang="sv-SE" dirty="0"/>
          </a:p>
          <a:p>
            <a:pPr marL="0" indent="0">
              <a:buNone/>
            </a:pPr>
            <a:r>
              <a:rPr lang="sv-SE" sz="2000" i="1" dirty="0"/>
              <a:t>Obs! Vi skriver inbjudan och gör enkäten.</a:t>
            </a:r>
          </a:p>
          <a:p>
            <a:pPr marL="0" indent="0">
              <a:buNone/>
            </a:pPr>
            <a:r>
              <a:rPr lang="sv-SE" sz="2000" i="1" dirty="0"/>
              <a:t>Vi vill ha så många svar som möjligt!</a:t>
            </a:r>
          </a:p>
        </p:txBody>
      </p:sp>
      <p:sp>
        <p:nvSpPr>
          <p:cNvPr id="3" name="Rubrik 2">
            <a:extLst>
              <a:ext uri="{FF2B5EF4-FFF2-40B4-BE49-F238E27FC236}">
                <a16:creationId xmlns:a16="http://schemas.microsoft.com/office/drawing/2014/main" id="{161E3DDB-879E-4F4C-A2DE-5F51A1FED32E}"/>
              </a:ext>
            </a:extLst>
          </p:cNvPr>
          <p:cNvSpPr>
            <a:spLocks noGrp="1"/>
          </p:cNvSpPr>
          <p:nvPr>
            <p:ph type="title"/>
          </p:nvPr>
        </p:nvSpPr>
        <p:spPr/>
        <p:txBody>
          <a:bodyPr/>
          <a:lstStyle/>
          <a:p>
            <a:r>
              <a:rPr lang="sv-SE" dirty="0"/>
              <a:t>2. Enkäten</a:t>
            </a:r>
          </a:p>
        </p:txBody>
      </p:sp>
    </p:spTree>
    <p:extLst>
      <p:ext uri="{BB962C8B-B14F-4D97-AF65-F5344CB8AC3E}">
        <p14:creationId xmlns:p14="http://schemas.microsoft.com/office/powerpoint/2010/main" val="2391022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9AABF31-CEC6-40EB-B743-3218C4B67C69}"/>
              </a:ext>
            </a:extLst>
          </p:cNvPr>
          <p:cNvSpPr>
            <a:spLocks noGrp="1"/>
          </p:cNvSpPr>
          <p:nvPr>
            <p:ph type="title"/>
          </p:nvPr>
        </p:nvSpPr>
        <p:spPr/>
        <p:txBody>
          <a:bodyPr/>
          <a:lstStyle/>
          <a:p>
            <a:r>
              <a:rPr lang="sv-SE" dirty="0"/>
              <a:t>2. Enkäten om nyttor</a:t>
            </a:r>
          </a:p>
        </p:txBody>
      </p:sp>
      <p:grpSp>
        <p:nvGrpSpPr>
          <p:cNvPr id="4" name="Grupp 3">
            <a:extLst>
              <a:ext uri="{FF2B5EF4-FFF2-40B4-BE49-F238E27FC236}">
                <a16:creationId xmlns:a16="http://schemas.microsoft.com/office/drawing/2014/main" id="{25986B70-564E-43FE-9895-9996073C8D90}"/>
              </a:ext>
            </a:extLst>
          </p:cNvPr>
          <p:cNvGrpSpPr/>
          <p:nvPr/>
        </p:nvGrpSpPr>
        <p:grpSpPr>
          <a:xfrm>
            <a:off x="838199" y="1074656"/>
            <a:ext cx="10832185" cy="4861072"/>
            <a:chOff x="838199" y="1822435"/>
            <a:chExt cx="10515601" cy="4386670"/>
          </a:xfrm>
        </p:grpSpPr>
        <p:pic>
          <p:nvPicPr>
            <p:cNvPr id="5" name="Bildobjekt 4">
              <a:extLst>
                <a:ext uri="{FF2B5EF4-FFF2-40B4-BE49-F238E27FC236}">
                  <a16:creationId xmlns:a16="http://schemas.microsoft.com/office/drawing/2014/main" id="{9E5EB53C-AA33-43F2-8265-9623924C2495}"/>
                </a:ext>
              </a:extLst>
            </p:cNvPr>
            <p:cNvPicPr>
              <a:picLocks noChangeAspect="1"/>
            </p:cNvPicPr>
            <p:nvPr/>
          </p:nvPicPr>
          <p:blipFill rotWithShape="1">
            <a:blip r:embed="rId2"/>
            <a:srcRect t="11053"/>
            <a:stretch/>
          </p:blipFill>
          <p:spPr>
            <a:xfrm>
              <a:off x="838200" y="1822435"/>
              <a:ext cx="2772606" cy="1325563"/>
            </a:xfrm>
            <a:prstGeom prst="rect">
              <a:avLst/>
            </a:prstGeom>
            <a:ln>
              <a:solidFill>
                <a:schemeClr val="accent1"/>
              </a:solidFill>
            </a:ln>
          </p:spPr>
        </p:pic>
        <p:pic>
          <p:nvPicPr>
            <p:cNvPr id="6" name="Bildobjekt 5">
              <a:extLst>
                <a:ext uri="{FF2B5EF4-FFF2-40B4-BE49-F238E27FC236}">
                  <a16:creationId xmlns:a16="http://schemas.microsoft.com/office/drawing/2014/main" id="{A3F973ED-5291-4891-AE94-0B0F6606701B}"/>
                </a:ext>
              </a:extLst>
            </p:cNvPr>
            <p:cNvPicPr>
              <a:picLocks noChangeAspect="1"/>
            </p:cNvPicPr>
            <p:nvPr/>
          </p:nvPicPr>
          <p:blipFill rotWithShape="1">
            <a:blip r:embed="rId3"/>
            <a:srcRect t="10908"/>
            <a:stretch/>
          </p:blipFill>
          <p:spPr>
            <a:xfrm>
              <a:off x="838200" y="3410110"/>
              <a:ext cx="2768129" cy="1325563"/>
            </a:xfrm>
            <a:prstGeom prst="rect">
              <a:avLst/>
            </a:prstGeom>
            <a:ln>
              <a:solidFill>
                <a:schemeClr val="accent1"/>
              </a:solidFill>
            </a:ln>
          </p:spPr>
        </p:pic>
        <p:pic>
          <p:nvPicPr>
            <p:cNvPr id="7" name="Bildobjekt 6">
              <a:extLst>
                <a:ext uri="{FF2B5EF4-FFF2-40B4-BE49-F238E27FC236}">
                  <a16:creationId xmlns:a16="http://schemas.microsoft.com/office/drawing/2014/main" id="{E68E2233-561E-443D-9FE8-CEEBDAEBCB0F}"/>
                </a:ext>
              </a:extLst>
            </p:cNvPr>
            <p:cNvPicPr>
              <a:picLocks noChangeAspect="1"/>
            </p:cNvPicPr>
            <p:nvPr/>
          </p:nvPicPr>
          <p:blipFill rotWithShape="1">
            <a:blip r:embed="rId4"/>
            <a:srcRect t="11771"/>
            <a:stretch/>
          </p:blipFill>
          <p:spPr>
            <a:xfrm>
              <a:off x="838199" y="4890818"/>
              <a:ext cx="2768129" cy="1312721"/>
            </a:xfrm>
            <a:prstGeom prst="rect">
              <a:avLst/>
            </a:prstGeom>
            <a:ln>
              <a:solidFill>
                <a:schemeClr val="accent1"/>
              </a:solidFill>
            </a:ln>
          </p:spPr>
        </p:pic>
        <p:pic>
          <p:nvPicPr>
            <p:cNvPr id="8" name="Bildobjekt 7">
              <a:extLst>
                <a:ext uri="{FF2B5EF4-FFF2-40B4-BE49-F238E27FC236}">
                  <a16:creationId xmlns:a16="http://schemas.microsoft.com/office/drawing/2014/main" id="{23029F55-6E89-4A50-A916-A9066995CD20}"/>
                </a:ext>
              </a:extLst>
            </p:cNvPr>
            <p:cNvPicPr>
              <a:picLocks noChangeAspect="1"/>
            </p:cNvPicPr>
            <p:nvPr/>
          </p:nvPicPr>
          <p:blipFill rotWithShape="1">
            <a:blip r:embed="rId5"/>
            <a:srcRect t="11771"/>
            <a:stretch/>
          </p:blipFill>
          <p:spPr>
            <a:xfrm>
              <a:off x="2432116" y="4420474"/>
              <a:ext cx="2768129" cy="1312721"/>
            </a:xfrm>
            <a:prstGeom prst="rect">
              <a:avLst/>
            </a:prstGeom>
            <a:ln>
              <a:solidFill>
                <a:schemeClr val="accent1"/>
              </a:solidFill>
            </a:ln>
          </p:spPr>
        </p:pic>
        <p:pic>
          <p:nvPicPr>
            <p:cNvPr id="9" name="Bildobjekt 8">
              <a:extLst>
                <a:ext uri="{FF2B5EF4-FFF2-40B4-BE49-F238E27FC236}">
                  <a16:creationId xmlns:a16="http://schemas.microsoft.com/office/drawing/2014/main" id="{E1B2E427-54B5-4501-B22B-171316678850}"/>
                </a:ext>
              </a:extLst>
            </p:cNvPr>
            <p:cNvPicPr>
              <a:picLocks noChangeAspect="1"/>
            </p:cNvPicPr>
            <p:nvPr/>
          </p:nvPicPr>
          <p:blipFill rotWithShape="1">
            <a:blip r:embed="rId6"/>
            <a:srcRect t="11860"/>
            <a:stretch/>
          </p:blipFill>
          <p:spPr>
            <a:xfrm>
              <a:off x="2432116" y="2426203"/>
              <a:ext cx="2770923" cy="1312721"/>
            </a:xfrm>
            <a:prstGeom prst="rect">
              <a:avLst/>
            </a:prstGeom>
            <a:ln>
              <a:solidFill>
                <a:schemeClr val="accent1"/>
              </a:solidFill>
            </a:ln>
          </p:spPr>
        </p:pic>
        <p:pic>
          <p:nvPicPr>
            <p:cNvPr id="10" name="Bildobjekt 9">
              <a:extLst>
                <a:ext uri="{FF2B5EF4-FFF2-40B4-BE49-F238E27FC236}">
                  <a16:creationId xmlns:a16="http://schemas.microsoft.com/office/drawing/2014/main" id="{2B20CB2B-76A5-48E6-BCF4-FFCE56A759F5}"/>
                </a:ext>
              </a:extLst>
            </p:cNvPr>
            <p:cNvPicPr>
              <a:picLocks noChangeAspect="1"/>
            </p:cNvPicPr>
            <p:nvPr/>
          </p:nvPicPr>
          <p:blipFill rotWithShape="1">
            <a:blip r:embed="rId7"/>
            <a:srcRect t="11053"/>
            <a:stretch/>
          </p:blipFill>
          <p:spPr>
            <a:xfrm>
              <a:off x="3720300" y="3281782"/>
              <a:ext cx="2772608" cy="1325564"/>
            </a:xfrm>
            <a:prstGeom prst="rect">
              <a:avLst/>
            </a:prstGeom>
            <a:ln>
              <a:solidFill>
                <a:schemeClr val="accent1"/>
              </a:solidFill>
            </a:ln>
          </p:spPr>
        </p:pic>
        <p:pic>
          <p:nvPicPr>
            <p:cNvPr id="11" name="Bildobjekt 10">
              <a:extLst>
                <a:ext uri="{FF2B5EF4-FFF2-40B4-BE49-F238E27FC236}">
                  <a16:creationId xmlns:a16="http://schemas.microsoft.com/office/drawing/2014/main" id="{2AA9E799-9CEC-4CE2-86E1-2E4BE5103407}"/>
                </a:ext>
              </a:extLst>
            </p:cNvPr>
            <p:cNvPicPr>
              <a:picLocks noChangeAspect="1"/>
            </p:cNvPicPr>
            <p:nvPr/>
          </p:nvPicPr>
          <p:blipFill rotWithShape="1">
            <a:blip r:embed="rId8"/>
            <a:srcRect t="11944"/>
            <a:stretch/>
          </p:blipFill>
          <p:spPr>
            <a:xfrm>
              <a:off x="4105493" y="4990156"/>
              <a:ext cx="2573518" cy="1218949"/>
            </a:xfrm>
            <a:prstGeom prst="rect">
              <a:avLst/>
            </a:prstGeom>
            <a:ln>
              <a:solidFill>
                <a:schemeClr val="accent1"/>
              </a:solidFill>
            </a:ln>
          </p:spPr>
        </p:pic>
        <p:sp>
          <p:nvSpPr>
            <p:cNvPr id="12" name="textruta 11">
              <a:extLst>
                <a:ext uri="{FF2B5EF4-FFF2-40B4-BE49-F238E27FC236}">
                  <a16:creationId xmlns:a16="http://schemas.microsoft.com/office/drawing/2014/main" id="{A445727F-CD92-4822-B850-16E642B3F6A4}"/>
                </a:ext>
              </a:extLst>
            </p:cNvPr>
            <p:cNvSpPr txBox="1"/>
            <p:nvPr/>
          </p:nvSpPr>
          <p:spPr>
            <a:xfrm>
              <a:off x="6988963" y="5410986"/>
              <a:ext cx="3851862" cy="58325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HelveticaNeue"/>
                  <a:ea typeface="+mn-ea"/>
                  <a:cs typeface="+mn-cs"/>
                </a:rPr>
                <a:t>Enkäten besvaras under perioden: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HelveticaNeue"/>
                  <a:ea typeface="+mn-ea"/>
                  <a:cs typeface="+mn-cs"/>
                </a:rPr>
                <a:t>9 – 30 september 2019</a:t>
              </a:r>
            </a:p>
          </p:txBody>
        </p:sp>
        <p:pic>
          <p:nvPicPr>
            <p:cNvPr id="13" name="Bildobjekt 12">
              <a:extLst>
                <a:ext uri="{FF2B5EF4-FFF2-40B4-BE49-F238E27FC236}">
                  <a16:creationId xmlns:a16="http://schemas.microsoft.com/office/drawing/2014/main" id="{1B227C78-3374-4010-92A8-7CE1EA899D9A}"/>
                </a:ext>
              </a:extLst>
            </p:cNvPr>
            <p:cNvPicPr>
              <a:picLocks noChangeAspect="1"/>
            </p:cNvPicPr>
            <p:nvPr/>
          </p:nvPicPr>
          <p:blipFill>
            <a:blip r:embed="rId9"/>
            <a:stretch>
              <a:fillRect/>
            </a:stretch>
          </p:blipFill>
          <p:spPr>
            <a:xfrm>
              <a:off x="6988963" y="1825625"/>
              <a:ext cx="4364837" cy="3201430"/>
            </a:xfrm>
            <a:prstGeom prst="rect">
              <a:avLst/>
            </a:prstGeom>
            <a:ln>
              <a:solidFill>
                <a:schemeClr val="accent1"/>
              </a:solidFill>
            </a:ln>
          </p:spPr>
        </p:pic>
      </p:grpSp>
    </p:spTree>
    <p:extLst>
      <p:ext uri="{BB962C8B-B14F-4D97-AF65-F5344CB8AC3E}">
        <p14:creationId xmlns:p14="http://schemas.microsoft.com/office/powerpoint/2010/main" val="385432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D015FB-078A-4278-856C-91404CD504D8}"/>
              </a:ext>
            </a:extLst>
          </p:cNvPr>
          <p:cNvSpPr>
            <a:spLocks noGrp="1"/>
          </p:cNvSpPr>
          <p:nvPr>
            <p:ph type="title"/>
          </p:nvPr>
        </p:nvSpPr>
        <p:spPr/>
        <p:txBody>
          <a:bodyPr/>
          <a:lstStyle/>
          <a:p>
            <a:r>
              <a:rPr lang="sv-SE" dirty="0" err="1"/>
              <a:t>PrESENTATIONSRUNDA</a:t>
            </a:r>
            <a:endParaRPr lang="sv-SE" dirty="0"/>
          </a:p>
        </p:txBody>
      </p:sp>
      <p:pic>
        <p:nvPicPr>
          <p:cNvPr id="5" name="Bildobjekt 4">
            <a:extLst>
              <a:ext uri="{FF2B5EF4-FFF2-40B4-BE49-F238E27FC236}">
                <a16:creationId xmlns:a16="http://schemas.microsoft.com/office/drawing/2014/main" id="{EE0BD04C-74E2-406D-A7CB-F6BEFB59E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200" y="1838960"/>
            <a:ext cx="7213600" cy="4508500"/>
          </a:xfrm>
          <a:prstGeom prst="rect">
            <a:avLst/>
          </a:prstGeom>
        </p:spPr>
      </p:pic>
    </p:spTree>
    <p:extLst>
      <p:ext uri="{BB962C8B-B14F-4D97-AF65-F5344CB8AC3E}">
        <p14:creationId xmlns:p14="http://schemas.microsoft.com/office/powerpoint/2010/main" val="239791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8177930-8AC6-479A-AB59-2114F96AC871}"/>
              </a:ext>
            </a:extLst>
          </p:cNvPr>
          <p:cNvSpPr>
            <a:spLocks noGrp="1"/>
          </p:cNvSpPr>
          <p:nvPr>
            <p:ph idx="1"/>
          </p:nvPr>
        </p:nvSpPr>
        <p:spPr>
          <a:xfrm>
            <a:off x="393469" y="904973"/>
            <a:ext cx="10515600" cy="5258229"/>
          </a:xfrm>
        </p:spPr>
        <p:txBody>
          <a:bodyPr/>
          <a:lstStyle/>
          <a:p>
            <a:pPr marL="0" indent="0">
              <a:buNone/>
            </a:pPr>
            <a:r>
              <a:rPr lang="sv-SE" sz="3200" dirty="0"/>
              <a:t>Kontaktpersonen ska ge förslag och kontaktuppgifter till någon/några personer lämpliga att intervjua hos representativa användargrupper.</a:t>
            </a:r>
          </a:p>
          <a:p>
            <a:pPr marL="0" indent="0">
              <a:buNone/>
            </a:pPr>
            <a:r>
              <a:rPr lang="sv-SE" sz="2400" dirty="0"/>
              <a:t>Vi söker personer med ekonomiskt ansvar och </a:t>
            </a:r>
            <a:r>
              <a:rPr lang="sv-SE" sz="2400" u="sng" dirty="0"/>
              <a:t>kunskap att göra ekonomiska värderingar av nyttan</a:t>
            </a:r>
            <a:r>
              <a:rPr lang="sv-SE" sz="2400" dirty="0"/>
              <a:t> i sin verksamhet. </a:t>
            </a:r>
          </a:p>
          <a:p>
            <a:endParaRPr lang="sv-SE" dirty="0"/>
          </a:p>
          <a:p>
            <a:pPr marL="457200" lvl="1" indent="0">
              <a:buNone/>
            </a:pPr>
            <a:r>
              <a:rPr lang="sv-SE" sz="2000" dirty="0"/>
              <a:t>Intervjuer sker under september oktober. </a:t>
            </a:r>
          </a:p>
          <a:p>
            <a:pPr marL="457200" lvl="1" indent="0">
              <a:buNone/>
            </a:pPr>
            <a:r>
              <a:rPr lang="sv-SE" sz="2000" dirty="0"/>
              <a:t>Sker via telefon eller Skype. </a:t>
            </a:r>
          </a:p>
          <a:p>
            <a:pPr lvl="1"/>
            <a:r>
              <a:rPr lang="sv-SE" sz="2000" dirty="0"/>
              <a:t>Förväntas ge mera detaljer kring verklig användning av </a:t>
            </a:r>
            <a:r>
              <a:rPr lang="sv-SE" sz="2000" dirty="0" err="1"/>
              <a:t>datat</a:t>
            </a:r>
            <a:endParaRPr lang="sv-SE" sz="2000" dirty="0"/>
          </a:p>
          <a:p>
            <a:pPr lvl="1"/>
            <a:r>
              <a:rPr lang="sv-SE" sz="2000" dirty="0"/>
              <a:t>Validera resultat från enkät och jämförda studier</a:t>
            </a:r>
          </a:p>
          <a:p>
            <a:pPr lvl="1"/>
            <a:r>
              <a:rPr lang="sv-SE" sz="2000" dirty="0"/>
              <a:t>Ekonomisk värdering av nyttan </a:t>
            </a:r>
          </a:p>
          <a:p>
            <a:endParaRPr lang="sv-SE" dirty="0"/>
          </a:p>
        </p:txBody>
      </p:sp>
      <p:sp>
        <p:nvSpPr>
          <p:cNvPr id="3" name="Rubrik 2">
            <a:extLst>
              <a:ext uri="{FF2B5EF4-FFF2-40B4-BE49-F238E27FC236}">
                <a16:creationId xmlns:a16="http://schemas.microsoft.com/office/drawing/2014/main" id="{4A1A3A4C-2F00-4D06-981A-DBF2AA4F82DD}"/>
              </a:ext>
            </a:extLst>
          </p:cNvPr>
          <p:cNvSpPr>
            <a:spLocks noGrp="1"/>
          </p:cNvSpPr>
          <p:nvPr>
            <p:ph type="title"/>
          </p:nvPr>
        </p:nvSpPr>
        <p:spPr/>
        <p:txBody>
          <a:bodyPr/>
          <a:lstStyle/>
          <a:p>
            <a:r>
              <a:rPr lang="sv-SE" dirty="0"/>
              <a:t>3. Intervjuer</a:t>
            </a:r>
          </a:p>
        </p:txBody>
      </p:sp>
    </p:spTree>
    <p:extLst>
      <p:ext uri="{BB962C8B-B14F-4D97-AF65-F5344CB8AC3E}">
        <p14:creationId xmlns:p14="http://schemas.microsoft.com/office/powerpoint/2010/main" val="205656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43557AD-3B63-423B-AF48-4FD323829EFD}"/>
              </a:ext>
            </a:extLst>
          </p:cNvPr>
          <p:cNvSpPr>
            <a:spLocks noGrp="1"/>
          </p:cNvSpPr>
          <p:nvPr>
            <p:ph idx="1"/>
          </p:nvPr>
        </p:nvSpPr>
        <p:spPr>
          <a:xfrm>
            <a:off x="393469" y="1319752"/>
            <a:ext cx="10515600" cy="4843449"/>
          </a:xfrm>
        </p:spPr>
        <p:txBody>
          <a:bodyPr/>
          <a:lstStyle/>
          <a:p>
            <a:pPr marL="514350" indent="-514350">
              <a:buFont typeface="+mj-lt"/>
              <a:buAutoNum type="arabicPeriod"/>
            </a:pPr>
            <a:r>
              <a:rPr lang="sv-SE" dirty="0"/>
              <a:t>Du blir kontaktperson 		Idag</a:t>
            </a:r>
          </a:p>
          <a:p>
            <a:pPr marL="514350" indent="-514350">
              <a:buFont typeface="+mj-lt"/>
              <a:buAutoNum type="arabicPeriod"/>
            </a:pPr>
            <a:r>
              <a:rPr lang="sv-SE" dirty="0"/>
              <a:t>Loggfilsanalys			pågår – 11 oktober</a:t>
            </a:r>
          </a:p>
          <a:p>
            <a:pPr marL="514350" indent="-514350">
              <a:buFont typeface="+mj-lt"/>
              <a:buAutoNum type="arabicPeriod"/>
            </a:pPr>
            <a:r>
              <a:rPr lang="sv-SE" dirty="0"/>
              <a:t>Enkäten blir klar för spridning  	4 september</a:t>
            </a:r>
          </a:p>
          <a:p>
            <a:pPr marL="514350" indent="-514350">
              <a:buFont typeface="+mj-lt"/>
              <a:buAutoNum type="arabicPeriod"/>
            </a:pPr>
            <a:r>
              <a:rPr lang="sv-SE" dirty="0"/>
              <a:t>Svarstid 				9 – 30 september</a:t>
            </a:r>
          </a:p>
          <a:p>
            <a:pPr marL="514350" indent="-514350">
              <a:buFont typeface="+mj-lt"/>
              <a:buAutoNum type="arabicPeriod"/>
            </a:pPr>
            <a:r>
              <a:rPr lang="sv-SE" dirty="0"/>
              <a:t>Intervjuerna pågår 			16 </a:t>
            </a:r>
            <a:r>
              <a:rPr lang="sv-SE" dirty="0" err="1"/>
              <a:t>sept</a:t>
            </a:r>
            <a:r>
              <a:rPr lang="sv-SE" dirty="0"/>
              <a:t> – 11 okt</a:t>
            </a:r>
          </a:p>
          <a:p>
            <a:pPr marL="514350" indent="-514350">
              <a:buFont typeface="+mj-lt"/>
              <a:buAutoNum type="arabicPeriod"/>
            </a:pPr>
            <a:r>
              <a:rPr lang="sv-SE" dirty="0"/>
              <a:t>Analys och beräkning		Oktober – nov</a:t>
            </a:r>
          </a:p>
          <a:p>
            <a:pPr marL="514350" indent="-514350">
              <a:buFont typeface="+mj-lt"/>
              <a:buAutoNum type="arabicPeriod"/>
            </a:pPr>
            <a:r>
              <a:rPr lang="sv-SE" dirty="0"/>
              <a:t>Rapportering				ca. 15 november</a:t>
            </a:r>
          </a:p>
        </p:txBody>
      </p:sp>
      <p:sp>
        <p:nvSpPr>
          <p:cNvPr id="3" name="Rubrik 2">
            <a:extLst>
              <a:ext uri="{FF2B5EF4-FFF2-40B4-BE49-F238E27FC236}">
                <a16:creationId xmlns:a16="http://schemas.microsoft.com/office/drawing/2014/main" id="{A3B9288B-20D0-4E21-924B-C46CD5D7F7EE}"/>
              </a:ext>
            </a:extLst>
          </p:cNvPr>
          <p:cNvSpPr>
            <a:spLocks noGrp="1"/>
          </p:cNvSpPr>
          <p:nvPr>
            <p:ph type="title"/>
          </p:nvPr>
        </p:nvSpPr>
        <p:spPr/>
        <p:txBody>
          <a:bodyPr/>
          <a:lstStyle/>
          <a:p>
            <a:r>
              <a:rPr lang="sv-SE" dirty="0"/>
              <a:t>Tidplan</a:t>
            </a:r>
          </a:p>
        </p:txBody>
      </p:sp>
    </p:spTree>
    <p:extLst>
      <p:ext uri="{BB962C8B-B14F-4D97-AF65-F5344CB8AC3E}">
        <p14:creationId xmlns:p14="http://schemas.microsoft.com/office/powerpoint/2010/main" val="923865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BA3BED0-0506-4937-8898-3CA774F6A389}"/>
              </a:ext>
            </a:extLst>
          </p:cNvPr>
          <p:cNvSpPr>
            <a:spLocks noGrp="1"/>
          </p:cNvSpPr>
          <p:nvPr>
            <p:ph idx="1"/>
          </p:nvPr>
        </p:nvSpPr>
        <p:spPr>
          <a:xfrm>
            <a:off x="393469" y="923827"/>
            <a:ext cx="10515600" cy="5239375"/>
          </a:xfrm>
        </p:spPr>
        <p:txBody>
          <a:bodyPr>
            <a:normAutofit/>
          </a:bodyPr>
          <a:lstStyle/>
          <a:p>
            <a:r>
              <a:rPr lang="sv-SE" dirty="0"/>
              <a:t>Google </a:t>
            </a:r>
            <a:r>
              <a:rPr lang="sv-SE" dirty="0" err="1"/>
              <a:t>Hangout</a:t>
            </a:r>
            <a:r>
              <a:rPr lang="sv-SE" dirty="0"/>
              <a:t>?</a:t>
            </a:r>
          </a:p>
          <a:p>
            <a:r>
              <a:rPr lang="sv-SE" b="1" dirty="0"/>
              <a:t>Vi</a:t>
            </a:r>
            <a:r>
              <a:rPr lang="sv-SE" dirty="0"/>
              <a:t> öppnar dialogärenden</a:t>
            </a:r>
          </a:p>
          <a:p>
            <a:r>
              <a:rPr lang="sv-SE" dirty="0"/>
              <a:t>Snabb konversation!</a:t>
            </a:r>
          </a:p>
          <a:p>
            <a:endParaRPr lang="sv-SE" dirty="0"/>
          </a:p>
          <a:p>
            <a:endParaRPr lang="sv-SE" dirty="0"/>
          </a:p>
          <a:p>
            <a:pPr marL="0" indent="0">
              <a:buNone/>
            </a:pPr>
            <a:r>
              <a:rPr lang="sv-SE" dirty="0"/>
              <a:t>Kontakt:</a:t>
            </a:r>
          </a:p>
          <a:p>
            <a:pPr marL="0" indent="0">
              <a:buNone/>
            </a:pPr>
            <a:r>
              <a:rPr lang="sv-SE" dirty="0">
                <a:hlinkClick r:id="rId2"/>
              </a:rPr>
              <a:t>helena.ringmar@giskvalitet.se</a:t>
            </a:r>
            <a:endParaRPr lang="sv-SE" dirty="0"/>
          </a:p>
          <a:p>
            <a:pPr marL="0" indent="0">
              <a:buNone/>
            </a:pPr>
            <a:endParaRPr lang="sv-SE" dirty="0"/>
          </a:p>
          <a:p>
            <a:pPr marL="0" indent="0">
              <a:buNone/>
            </a:pPr>
            <a:r>
              <a:rPr lang="sv-SE" dirty="0"/>
              <a:t>Du får ett mail med förfrågan som du besvarar snarast!</a:t>
            </a:r>
          </a:p>
          <a:p>
            <a:pPr marL="0" indent="0">
              <a:buNone/>
            </a:pPr>
            <a:endParaRPr lang="sv-SE" dirty="0"/>
          </a:p>
          <a:p>
            <a:endParaRPr lang="sv-SE" dirty="0"/>
          </a:p>
        </p:txBody>
      </p:sp>
      <p:sp>
        <p:nvSpPr>
          <p:cNvPr id="3" name="Rubrik 2">
            <a:extLst>
              <a:ext uri="{FF2B5EF4-FFF2-40B4-BE49-F238E27FC236}">
                <a16:creationId xmlns:a16="http://schemas.microsoft.com/office/drawing/2014/main" id="{34B98870-8B82-463B-8532-84EB211CE231}"/>
              </a:ext>
            </a:extLst>
          </p:cNvPr>
          <p:cNvSpPr>
            <a:spLocks noGrp="1"/>
          </p:cNvSpPr>
          <p:nvPr>
            <p:ph type="title"/>
          </p:nvPr>
        </p:nvSpPr>
        <p:spPr/>
        <p:txBody>
          <a:bodyPr/>
          <a:lstStyle/>
          <a:p>
            <a:r>
              <a:rPr lang="sv-SE" dirty="0"/>
              <a:t>Referensgrupp</a:t>
            </a:r>
          </a:p>
        </p:txBody>
      </p:sp>
      <p:pic>
        <p:nvPicPr>
          <p:cNvPr id="5" name="Bildobjekt 4">
            <a:extLst>
              <a:ext uri="{FF2B5EF4-FFF2-40B4-BE49-F238E27FC236}">
                <a16:creationId xmlns:a16="http://schemas.microsoft.com/office/drawing/2014/main" id="{843D7AF6-19EE-439F-B26E-50911B6852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492547">
            <a:off x="9049287" y="1116292"/>
            <a:ext cx="1899746" cy="2683968"/>
          </a:xfrm>
          <a:prstGeom prst="rect">
            <a:avLst/>
          </a:prstGeom>
        </p:spPr>
      </p:pic>
      <p:sp>
        <p:nvSpPr>
          <p:cNvPr id="6" name="textruta 5">
            <a:extLst>
              <a:ext uri="{FF2B5EF4-FFF2-40B4-BE49-F238E27FC236}">
                <a16:creationId xmlns:a16="http://schemas.microsoft.com/office/drawing/2014/main" id="{24A68E6F-86B1-479C-B811-9DAF04A28772}"/>
              </a:ext>
            </a:extLst>
          </p:cNvPr>
          <p:cNvSpPr txBox="1"/>
          <p:nvPr/>
        </p:nvSpPr>
        <p:spPr>
          <a:xfrm rot="21227777">
            <a:off x="9546138" y="3511767"/>
            <a:ext cx="24032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HelveticaNeue"/>
                <a:ea typeface="+mn-ea"/>
                <a:cs typeface="+mn-cs"/>
              </a:rPr>
              <a:t>Tack för att Du gör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HelveticaNeue"/>
                <a:ea typeface="+mn-ea"/>
                <a:cs typeface="+mn-cs"/>
              </a:rPr>
              <a:t>nyttoanalysen möjlig!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dirty="0">
              <a:ln>
                <a:noFill/>
              </a:ln>
              <a:solidFill>
                <a:prstClr val="black"/>
              </a:solidFill>
              <a:effectLst/>
              <a:uLnTx/>
              <a:uFillTx/>
              <a:latin typeface="HelveticaNeue"/>
              <a:ea typeface="+mn-ea"/>
              <a:cs typeface="+mn-cs"/>
            </a:endParaRPr>
          </a:p>
        </p:txBody>
      </p:sp>
    </p:spTree>
    <p:extLst>
      <p:ext uri="{BB962C8B-B14F-4D97-AF65-F5344CB8AC3E}">
        <p14:creationId xmlns:p14="http://schemas.microsoft.com/office/powerpoint/2010/main" val="1597940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2598802F-E116-425B-B224-4A5CA6ACE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sp>
        <p:nvSpPr>
          <p:cNvPr id="19" name="Google Shape;510;p40">
            <a:extLst>
              <a:ext uri="{FF2B5EF4-FFF2-40B4-BE49-F238E27FC236}">
                <a16:creationId xmlns:a16="http://schemas.microsoft.com/office/drawing/2014/main" id="{EE068292-086B-4833-A3A5-39BAA52BD802}"/>
              </a:ext>
            </a:extLst>
          </p:cNvPr>
          <p:cNvSpPr/>
          <p:nvPr/>
        </p:nvSpPr>
        <p:spPr>
          <a:xfrm>
            <a:off x="335280" y="628694"/>
            <a:ext cx="11521440" cy="27432"/>
          </a:xfrm>
          <a:prstGeom prst="rect">
            <a:avLst/>
          </a:prstGeom>
          <a:solidFill>
            <a:srgbClr val="E61F2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boto"/>
              <a:ea typeface="Roboto"/>
              <a:cs typeface="Roboto"/>
              <a:sym typeface="Roboto"/>
            </a:endParaRPr>
          </a:p>
        </p:txBody>
      </p:sp>
      <p:sp>
        <p:nvSpPr>
          <p:cNvPr id="20" name="Google Shape;511;p40">
            <a:extLst>
              <a:ext uri="{FF2B5EF4-FFF2-40B4-BE49-F238E27FC236}">
                <a16:creationId xmlns:a16="http://schemas.microsoft.com/office/drawing/2014/main" id="{0C8B962E-1038-473A-9E9A-551BAF47D88B}"/>
              </a:ext>
            </a:extLst>
          </p:cNvPr>
          <p:cNvSpPr txBox="1">
            <a:spLocks/>
          </p:cNvSpPr>
          <p:nvPr/>
        </p:nvSpPr>
        <p:spPr>
          <a:xfrm>
            <a:off x="9347200" y="6430857"/>
            <a:ext cx="2844800" cy="364067"/>
          </a:xfrm>
          <a:prstGeom prst="rect">
            <a:avLst/>
          </a:prstGeom>
          <a:noFill/>
          <a:ln>
            <a:noFill/>
          </a:ln>
        </p:spPr>
        <p:txBody>
          <a:bodyPr spcFirstLastPara="1" vert="horz" wrap="square" lIns="91425" tIns="45700" rIns="91425" bIns="4570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888888"/>
              </a:solidFill>
              <a:effectLst/>
              <a:uLnTx/>
              <a:uFillTx/>
              <a:latin typeface="Roboto"/>
              <a:ea typeface="Roboto"/>
              <a:cs typeface="Roboto"/>
              <a:sym typeface="Roboto"/>
            </a:endParaRPr>
          </a:p>
        </p:txBody>
      </p:sp>
      <p:sp>
        <p:nvSpPr>
          <p:cNvPr id="21" name="Google Shape;514;p40">
            <a:extLst>
              <a:ext uri="{FF2B5EF4-FFF2-40B4-BE49-F238E27FC236}">
                <a16:creationId xmlns:a16="http://schemas.microsoft.com/office/drawing/2014/main" id="{0DC3A3A8-8C99-4B52-9F09-12805347D498}"/>
              </a:ext>
            </a:extLst>
          </p:cNvPr>
          <p:cNvSpPr/>
          <p:nvPr/>
        </p:nvSpPr>
        <p:spPr>
          <a:xfrm flipH="1">
            <a:off x="-118292" y="0"/>
            <a:ext cx="6398053" cy="6858000"/>
          </a:xfrm>
          <a:custGeom>
            <a:avLst/>
            <a:gdLst/>
            <a:ahLst/>
            <a:cxnLst/>
            <a:rect l="l" t="t" r="r" b="b"/>
            <a:pathLst>
              <a:path w="5460510" h="5143500" extrusionOk="0">
                <a:moveTo>
                  <a:pt x="2483124" y="0"/>
                </a:moveTo>
                <a:lnTo>
                  <a:pt x="3771407" y="0"/>
                </a:lnTo>
                <a:lnTo>
                  <a:pt x="4717679" y="0"/>
                </a:lnTo>
                <a:lnTo>
                  <a:pt x="5460510" y="0"/>
                </a:lnTo>
                <a:lnTo>
                  <a:pt x="5460510" y="5143500"/>
                </a:lnTo>
                <a:lnTo>
                  <a:pt x="4717679" y="5143500"/>
                </a:lnTo>
                <a:lnTo>
                  <a:pt x="3771407" y="5143500"/>
                </a:lnTo>
                <a:lnTo>
                  <a:pt x="0" y="5143500"/>
                </a:lnTo>
                <a:close/>
              </a:path>
            </a:pathLst>
          </a:custGeom>
          <a:solidFill>
            <a:srgbClr val="FAA9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white"/>
              </a:solidFill>
              <a:effectLst/>
              <a:uLnTx/>
              <a:uFillTx/>
              <a:latin typeface="Roboto"/>
              <a:ea typeface="Roboto"/>
              <a:cs typeface="Roboto"/>
              <a:sym typeface="Roboto"/>
            </a:endParaRPr>
          </a:p>
        </p:txBody>
      </p:sp>
      <p:grpSp>
        <p:nvGrpSpPr>
          <p:cNvPr id="4" name="Group 3">
            <a:extLst>
              <a:ext uri="{FF2B5EF4-FFF2-40B4-BE49-F238E27FC236}">
                <a16:creationId xmlns:a16="http://schemas.microsoft.com/office/drawing/2014/main" id="{CBB3D55A-5669-491A-9FAF-6D57C25AD053}"/>
              </a:ext>
            </a:extLst>
          </p:cNvPr>
          <p:cNvGrpSpPr/>
          <p:nvPr/>
        </p:nvGrpSpPr>
        <p:grpSpPr>
          <a:xfrm>
            <a:off x="6304185" y="3155311"/>
            <a:ext cx="5318060" cy="1200329"/>
            <a:chOff x="6238734" y="1534517"/>
            <a:chExt cx="5318060" cy="1200329"/>
          </a:xfrm>
        </p:grpSpPr>
        <p:sp>
          <p:nvSpPr>
            <p:cNvPr id="29" name="Google Shape;522;p40">
              <a:extLst>
                <a:ext uri="{FF2B5EF4-FFF2-40B4-BE49-F238E27FC236}">
                  <a16:creationId xmlns:a16="http://schemas.microsoft.com/office/drawing/2014/main" id="{184253A7-29D8-4038-8CB1-FDF1EF9EC947}"/>
                </a:ext>
              </a:extLst>
            </p:cNvPr>
            <p:cNvSpPr txBox="1"/>
            <p:nvPr/>
          </p:nvSpPr>
          <p:spPr>
            <a:xfrm>
              <a:off x="6238734" y="1534517"/>
              <a:ext cx="5318060" cy="120032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Samhällsekonomisk nyttoanalys</a:t>
              </a:r>
              <a:endParaRPr kumimoji="0" lang="en-GB" sz="2400" b="0" i="0" u="none" strike="noStrike" kern="1200" cap="none" spc="0" normalizeH="0" baseline="0" noProof="0" dirty="0">
                <a:ln>
                  <a:noFill/>
                </a:ln>
                <a:solidFill>
                  <a:prstClr val="white"/>
                </a:solidFill>
                <a:effectLst/>
                <a:uLnTx/>
                <a:uFillTx/>
                <a:latin typeface="HelveticaNeue"/>
                <a:ea typeface="+mn-ea"/>
                <a:cs typeface="+mn-cs"/>
              </a:endParaRPr>
            </a:p>
          </p:txBody>
        </p:sp>
        <p:sp>
          <p:nvSpPr>
            <p:cNvPr id="30" name="Google Shape;522;p40">
              <a:extLst>
                <a:ext uri="{FF2B5EF4-FFF2-40B4-BE49-F238E27FC236}">
                  <a16:creationId xmlns:a16="http://schemas.microsoft.com/office/drawing/2014/main" id="{89C9CB56-001B-4F1B-9C21-11D39E51CC5B}"/>
                </a:ext>
              </a:extLst>
            </p:cNvPr>
            <p:cNvSpPr txBox="1"/>
            <p:nvPr/>
          </p:nvSpPr>
          <p:spPr>
            <a:xfrm>
              <a:off x="6497018" y="2145969"/>
              <a:ext cx="4801491" cy="56715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www.spatineo.com/</a:t>
              </a:r>
              <a:r>
                <a:rPr kumimoji="0" lang="en-US"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 </a:t>
              </a:r>
              <a:r>
                <a:rPr kumimoji="0" lang="en-US" sz="1800" b="0" i="0" u="none" strike="noStrike" kern="1200" cap="none" spc="0" normalizeH="0" baseline="0" noProof="0" dirty="0" err="1">
                  <a:ln>
                    <a:noFill/>
                  </a:ln>
                  <a:solidFill>
                    <a:prstClr val="white"/>
                  </a:solidFill>
                  <a:effectLst/>
                  <a:uLnTx/>
                  <a:uFillTx/>
                  <a:latin typeface="Helvetica Neue"/>
                  <a:ea typeface="Helvetica Neue"/>
                  <a:cs typeface="Helvetica Neue"/>
                  <a:sym typeface="Helvetica Neue"/>
                </a:rPr>
                <a:t>och</a:t>
              </a:r>
              <a:r>
                <a:rPr kumimoji="0" lang="en-US"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 </a:t>
              </a:r>
              <a:r>
                <a:rPr kumimoji="0" lang="en-US"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www.giskvalitet.se/</a:t>
              </a:r>
              <a:endParaRPr kumimoji="0"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p:txBody>
        </p:sp>
      </p:grpSp>
      <p:pic>
        <p:nvPicPr>
          <p:cNvPr id="31" name="Google Shape;521;p40">
            <a:extLst>
              <a:ext uri="{FF2B5EF4-FFF2-40B4-BE49-F238E27FC236}">
                <a16:creationId xmlns:a16="http://schemas.microsoft.com/office/drawing/2014/main" id="{B66443FC-B244-43C3-97D5-ADF993EF1600}"/>
              </a:ext>
            </a:extLst>
          </p:cNvPr>
          <p:cNvPicPr preferRelativeResize="0"/>
          <p:nvPr/>
        </p:nvPicPr>
        <p:blipFill rotWithShape="1">
          <a:blip r:embed="rId5">
            <a:alphaModFix/>
          </a:blip>
          <a:srcRect/>
          <a:stretch/>
        </p:blipFill>
        <p:spPr>
          <a:xfrm>
            <a:off x="9318084" y="221120"/>
            <a:ext cx="1034032" cy="210684"/>
          </a:xfrm>
          <a:prstGeom prst="rect">
            <a:avLst/>
          </a:prstGeom>
          <a:noFill/>
          <a:ln>
            <a:noFill/>
          </a:ln>
        </p:spPr>
      </p:pic>
      <p:grpSp>
        <p:nvGrpSpPr>
          <p:cNvPr id="33" name="Group 32">
            <a:extLst>
              <a:ext uri="{FF2B5EF4-FFF2-40B4-BE49-F238E27FC236}">
                <a16:creationId xmlns:a16="http://schemas.microsoft.com/office/drawing/2014/main" id="{E386EEC5-D067-4AD2-8096-C53DF9541550}"/>
              </a:ext>
            </a:extLst>
          </p:cNvPr>
          <p:cNvGrpSpPr/>
          <p:nvPr/>
        </p:nvGrpSpPr>
        <p:grpSpPr>
          <a:xfrm>
            <a:off x="1629864" y="5618060"/>
            <a:ext cx="1857240" cy="1073635"/>
            <a:chOff x="8430675" y="5550448"/>
            <a:chExt cx="1857240" cy="1073635"/>
          </a:xfrm>
        </p:grpSpPr>
        <p:grpSp>
          <p:nvGrpSpPr>
            <p:cNvPr id="34" name="Google Shape;516;p40">
              <a:extLst>
                <a:ext uri="{FF2B5EF4-FFF2-40B4-BE49-F238E27FC236}">
                  <a16:creationId xmlns:a16="http://schemas.microsoft.com/office/drawing/2014/main" id="{E5EEC7A1-0CEC-48EC-8BB2-3E382986CC1C}"/>
                </a:ext>
              </a:extLst>
            </p:cNvPr>
            <p:cNvGrpSpPr/>
            <p:nvPr/>
          </p:nvGrpSpPr>
          <p:grpSpPr>
            <a:xfrm>
              <a:off x="8665538" y="5550448"/>
              <a:ext cx="1368057" cy="348979"/>
              <a:chOff x="1867007" y="5817821"/>
              <a:chExt cx="1368057" cy="348979"/>
            </a:xfrm>
          </p:grpSpPr>
          <p:sp>
            <p:nvSpPr>
              <p:cNvPr id="36" name="Google Shape;517;p40">
                <a:hlinkClick r:id="rId6"/>
                <a:extLst>
                  <a:ext uri="{FF2B5EF4-FFF2-40B4-BE49-F238E27FC236}">
                    <a16:creationId xmlns:a16="http://schemas.microsoft.com/office/drawing/2014/main" id="{BD88EF00-E3B1-45C5-800F-6573DF08BBA3}"/>
                  </a:ext>
                </a:extLst>
              </p:cNvPr>
              <p:cNvSpPr/>
              <p:nvPr/>
            </p:nvSpPr>
            <p:spPr>
              <a:xfrm>
                <a:off x="1867007" y="5819880"/>
                <a:ext cx="347949" cy="346920"/>
              </a:xfrm>
              <a:custGeom>
                <a:avLst/>
                <a:gdLst/>
                <a:ahLst/>
                <a:cxnLst/>
                <a:rect l="l" t="t" r="r" b="b"/>
                <a:pathLst>
                  <a:path w="186" h="185" extrusionOk="0">
                    <a:moveTo>
                      <a:pt x="137" y="60"/>
                    </a:moveTo>
                    <a:cubicBezTo>
                      <a:pt x="134" y="62"/>
                      <a:pt x="130" y="63"/>
                      <a:pt x="126" y="64"/>
                    </a:cubicBezTo>
                    <a:cubicBezTo>
                      <a:pt x="123" y="61"/>
                      <a:pt x="118" y="59"/>
                      <a:pt x="113" y="59"/>
                    </a:cubicBezTo>
                    <a:cubicBezTo>
                      <a:pt x="104" y="59"/>
                      <a:pt x="96" y="66"/>
                      <a:pt x="96" y="76"/>
                    </a:cubicBezTo>
                    <a:cubicBezTo>
                      <a:pt x="96" y="77"/>
                      <a:pt x="96" y="78"/>
                      <a:pt x="97" y="80"/>
                    </a:cubicBezTo>
                    <a:cubicBezTo>
                      <a:pt x="82" y="79"/>
                      <a:pt x="69" y="72"/>
                      <a:pt x="61" y="62"/>
                    </a:cubicBezTo>
                    <a:cubicBezTo>
                      <a:pt x="59" y="64"/>
                      <a:pt x="59" y="67"/>
                      <a:pt x="59" y="70"/>
                    </a:cubicBezTo>
                    <a:cubicBezTo>
                      <a:pt x="59" y="76"/>
                      <a:pt x="62" y="81"/>
                      <a:pt x="66" y="84"/>
                    </a:cubicBezTo>
                    <a:cubicBezTo>
                      <a:pt x="63" y="84"/>
                      <a:pt x="61" y="84"/>
                      <a:pt x="58" y="82"/>
                    </a:cubicBezTo>
                    <a:cubicBezTo>
                      <a:pt x="58" y="82"/>
                      <a:pt x="58" y="82"/>
                      <a:pt x="58" y="83"/>
                    </a:cubicBezTo>
                    <a:cubicBezTo>
                      <a:pt x="58" y="91"/>
                      <a:pt x="64" y="98"/>
                      <a:pt x="72" y="99"/>
                    </a:cubicBezTo>
                    <a:cubicBezTo>
                      <a:pt x="71" y="100"/>
                      <a:pt x="69" y="100"/>
                      <a:pt x="68" y="100"/>
                    </a:cubicBezTo>
                    <a:cubicBezTo>
                      <a:pt x="67" y="100"/>
                      <a:pt x="66" y="100"/>
                      <a:pt x="64" y="100"/>
                    </a:cubicBezTo>
                    <a:cubicBezTo>
                      <a:pt x="67" y="106"/>
                      <a:pt x="73" y="111"/>
                      <a:pt x="81" y="111"/>
                    </a:cubicBezTo>
                    <a:cubicBezTo>
                      <a:pt x="75" y="116"/>
                      <a:pt x="67" y="119"/>
                      <a:pt x="59" y="119"/>
                    </a:cubicBezTo>
                    <a:cubicBezTo>
                      <a:pt x="58" y="119"/>
                      <a:pt x="56" y="119"/>
                      <a:pt x="55" y="118"/>
                    </a:cubicBezTo>
                    <a:cubicBezTo>
                      <a:pt x="63" y="123"/>
                      <a:pt x="72" y="126"/>
                      <a:pt x="82" y="126"/>
                    </a:cubicBezTo>
                    <a:cubicBezTo>
                      <a:pt x="113" y="126"/>
                      <a:pt x="131" y="100"/>
                      <a:pt x="131" y="78"/>
                    </a:cubicBezTo>
                    <a:cubicBezTo>
                      <a:pt x="131" y="77"/>
                      <a:pt x="131" y="76"/>
                      <a:pt x="131" y="75"/>
                    </a:cubicBezTo>
                    <a:cubicBezTo>
                      <a:pt x="134" y="73"/>
                      <a:pt x="137" y="70"/>
                      <a:pt x="139" y="67"/>
                    </a:cubicBezTo>
                    <a:cubicBezTo>
                      <a:pt x="136" y="68"/>
                      <a:pt x="133" y="69"/>
                      <a:pt x="129" y="69"/>
                    </a:cubicBezTo>
                    <a:cubicBezTo>
                      <a:pt x="133" y="67"/>
                      <a:pt x="136" y="64"/>
                      <a:pt x="137" y="60"/>
                    </a:cubicBezTo>
                    <a:close/>
                    <a:moveTo>
                      <a:pt x="93" y="0"/>
                    </a:moveTo>
                    <a:cubicBezTo>
                      <a:pt x="42" y="0"/>
                      <a:pt x="0" y="41"/>
                      <a:pt x="0" y="92"/>
                    </a:cubicBezTo>
                    <a:cubicBezTo>
                      <a:pt x="0" y="144"/>
                      <a:pt x="42" y="185"/>
                      <a:pt x="93" y="185"/>
                    </a:cubicBezTo>
                    <a:cubicBezTo>
                      <a:pt x="144" y="185"/>
                      <a:pt x="186" y="144"/>
                      <a:pt x="186" y="92"/>
                    </a:cubicBezTo>
                    <a:cubicBezTo>
                      <a:pt x="186" y="41"/>
                      <a:pt x="144" y="0"/>
                      <a:pt x="93" y="0"/>
                    </a:cubicBezTo>
                    <a:close/>
                    <a:moveTo>
                      <a:pt x="93" y="177"/>
                    </a:moveTo>
                    <a:cubicBezTo>
                      <a:pt x="46" y="177"/>
                      <a:pt x="9" y="139"/>
                      <a:pt x="9" y="92"/>
                    </a:cubicBezTo>
                    <a:cubicBezTo>
                      <a:pt x="9" y="46"/>
                      <a:pt x="46" y="8"/>
                      <a:pt x="93" y="8"/>
                    </a:cubicBezTo>
                    <a:cubicBezTo>
                      <a:pt x="140" y="8"/>
                      <a:pt x="177" y="46"/>
                      <a:pt x="177" y="92"/>
                    </a:cubicBezTo>
                    <a:cubicBezTo>
                      <a:pt x="177" y="139"/>
                      <a:pt x="140" y="177"/>
                      <a:pt x="93"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sp>
            <p:nvSpPr>
              <p:cNvPr id="37" name="Google Shape;518;p40">
                <a:hlinkClick r:id="rId7"/>
                <a:extLst>
                  <a:ext uri="{FF2B5EF4-FFF2-40B4-BE49-F238E27FC236}">
                    <a16:creationId xmlns:a16="http://schemas.microsoft.com/office/drawing/2014/main" id="{C1219EB8-4E20-4D43-B33F-D4125426D6B1}"/>
                  </a:ext>
                </a:extLst>
              </p:cNvPr>
              <p:cNvSpPr/>
              <p:nvPr/>
            </p:nvSpPr>
            <p:spPr>
              <a:xfrm>
                <a:off x="2377995" y="5819880"/>
                <a:ext cx="346920" cy="346920"/>
              </a:xfrm>
              <a:custGeom>
                <a:avLst/>
                <a:gdLst/>
                <a:ahLst/>
                <a:cxnLst/>
                <a:rect l="l" t="t" r="r" b="b"/>
                <a:pathLst>
                  <a:path w="185" h="185" extrusionOk="0">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sp>
            <p:nvSpPr>
              <p:cNvPr id="38" name="Google Shape;519;p40">
                <a:hlinkClick r:id="rId8"/>
                <a:extLst>
                  <a:ext uri="{FF2B5EF4-FFF2-40B4-BE49-F238E27FC236}">
                    <a16:creationId xmlns:a16="http://schemas.microsoft.com/office/drawing/2014/main" id="{1B275A4A-16F9-4954-830C-8E07C5F07A50}"/>
                  </a:ext>
                </a:extLst>
              </p:cNvPr>
              <p:cNvSpPr/>
              <p:nvPr/>
            </p:nvSpPr>
            <p:spPr>
              <a:xfrm>
                <a:off x="2888144" y="5817821"/>
                <a:ext cx="346920" cy="348979"/>
              </a:xfrm>
              <a:custGeom>
                <a:avLst/>
                <a:gdLst/>
                <a:ahLst/>
                <a:cxnLst/>
                <a:rect l="l" t="t" r="r" b="b"/>
                <a:pathLst>
                  <a:path w="185" h="186" extrusionOk="0">
                    <a:moveTo>
                      <a:pt x="59" y="126"/>
                    </a:moveTo>
                    <a:cubicBezTo>
                      <a:pt x="76" y="126"/>
                      <a:pt x="76" y="126"/>
                      <a:pt x="76" y="126"/>
                    </a:cubicBezTo>
                    <a:cubicBezTo>
                      <a:pt x="76" y="80"/>
                      <a:pt x="76" y="80"/>
                      <a:pt x="76" y="80"/>
                    </a:cubicBezTo>
                    <a:cubicBezTo>
                      <a:pt x="59" y="80"/>
                      <a:pt x="59" y="80"/>
                      <a:pt x="59" y="80"/>
                    </a:cubicBezTo>
                    <a:lnTo>
                      <a:pt x="59" y="126"/>
                    </a:lnTo>
                    <a:close/>
                    <a:moveTo>
                      <a:pt x="67" y="59"/>
                    </a:moveTo>
                    <a:cubicBezTo>
                      <a:pt x="62" y="59"/>
                      <a:pt x="59" y="63"/>
                      <a:pt x="59" y="67"/>
                    </a:cubicBezTo>
                    <a:cubicBezTo>
                      <a:pt x="59" y="72"/>
                      <a:pt x="62" y="76"/>
                      <a:pt x="67" y="76"/>
                    </a:cubicBezTo>
                    <a:cubicBezTo>
                      <a:pt x="72" y="76"/>
                      <a:pt x="76" y="72"/>
                      <a:pt x="76" y="67"/>
                    </a:cubicBezTo>
                    <a:cubicBezTo>
                      <a:pt x="76" y="63"/>
                      <a:pt x="72" y="59"/>
                      <a:pt x="67" y="59"/>
                    </a:cubicBezTo>
                    <a:close/>
                    <a:moveTo>
                      <a:pt x="115" y="80"/>
                    </a:moveTo>
                    <a:cubicBezTo>
                      <a:pt x="103" y="80"/>
                      <a:pt x="101" y="88"/>
                      <a:pt x="101" y="88"/>
                    </a:cubicBezTo>
                    <a:cubicBezTo>
                      <a:pt x="101" y="80"/>
                      <a:pt x="101" y="80"/>
                      <a:pt x="101" y="80"/>
                    </a:cubicBezTo>
                    <a:cubicBezTo>
                      <a:pt x="84" y="80"/>
                      <a:pt x="84" y="80"/>
                      <a:pt x="84" y="80"/>
                    </a:cubicBezTo>
                    <a:cubicBezTo>
                      <a:pt x="84" y="126"/>
                      <a:pt x="84" y="126"/>
                      <a:pt x="84" y="126"/>
                    </a:cubicBezTo>
                    <a:cubicBezTo>
                      <a:pt x="101" y="126"/>
                      <a:pt x="101" y="126"/>
                      <a:pt x="101" y="126"/>
                    </a:cubicBezTo>
                    <a:cubicBezTo>
                      <a:pt x="101" y="101"/>
                      <a:pt x="101" y="101"/>
                      <a:pt x="101" y="101"/>
                    </a:cubicBezTo>
                    <a:cubicBezTo>
                      <a:pt x="101" y="101"/>
                      <a:pt x="101" y="93"/>
                      <a:pt x="108" y="93"/>
                    </a:cubicBezTo>
                    <a:cubicBezTo>
                      <a:pt x="112" y="93"/>
                      <a:pt x="114" y="96"/>
                      <a:pt x="114" y="101"/>
                    </a:cubicBezTo>
                    <a:cubicBezTo>
                      <a:pt x="114" y="126"/>
                      <a:pt x="114" y="126"/>
                      <a:pt x="114" y="126"/>
                    </a:cubicBezTo>
                    <a:cubicBezTo>
                      <a:pt x="130" y="126"/>
                      <a:pt x="130" y="126"/>
                      <a:pt x="130" y="126"/>
                    </a:cubicBezTo>
                    <a:cubicBezTo>
                      <a:pt x="130" y="101"/>
                      <a:pt x="130" y="101"/>
                      <a:pt x="130" y="101"/>
                    </a:cubicBezTo>
                    <a:cubicBezTo>
                      <a:pt x="130" y="88"/>
                      <a:pt x="125" y="80"/>
                      <a:pt x="115" y="80"/>
                    </a:cubicBezTo>
                    <a:close/>
                    <a:moveTo>
                      <a:pt x="92" y="0"/>
                    </a:moveTo>
                    <a:cubicBezTo>
                      <a:pt x="41" y="0"/>
                      <a:pt x="0" y="41"/>
                      <a:pt x="0" y="93"/>
                    </a:cubicBezTo>
                    <a:cubicBezTo>
                      <a:pt x="0" y="144"/>
                      <a:pt x="41" y="186"/>
                      <a:pt x="92" y="186"/>
                    </a:cubicBezTo>
                    <a:cubicBezTo>
                      <a:pt x="144" y="186"/>
                      <a:pt x="185" y="144"/>
                      <a:pt x="185" y="93"/>
                    </a:cubicBezTo>
                    <a:cubicBezTo>
                      <a:pt x="185" y="41"/>
                      <a:pt x="144" y="0"/>
                      <a:pt x="92" y="0"/>
                    </a:cubicBezTo>
                    <a:close/>
                    <a:moveTo>
                      <a:pt x="92" y="177"/>
                    </a:moveTo>
                    <a:cubicBezTo>
                      <a:pt x="46" y="177"/>
                      <a:pt x="8" y="139"/>
                      <a:pt x="8" y="93"/>
                    </a:cubicBezTo>
                    <a:cubicBezTo>
                      <a:pt x="8" y="46"/>
                      <a:pt x="46" y="8"/>
                      <a:pt x="92" y="8"/>
                    </a:cubicBezTo>
                    <a:cubicBezTo>
                      <a:pt x="139" y="8"/>
                      <a:pt x="177" y="46"/>
                      <a:pt x="177" y="93"/>
                    </a:cubicBezTo>
                    <a:cubicBezTo>
                      <a:pt x="177" y="139"/>
                      <a:pt x="139" y="177"/>
                      <a:pt x="92" y="177"/>
                    </a:cubicBezTo>
                    <a:close/>
                  </a:path>
                </a:pathLst>
              </a:custGeom>
              <a:solidFill>
                <a:srgbClr val="75707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757070"/>
                  </a:solidFill>
                  <a:effectLst/>
                  <a:uLnTx/>
                  <a:uFillTx/>
                  <a:latin typeface="Roboto"/>
                  <a:ea typeface="Roboto"/>
                  <a:cs typeface="Roboto"/>
                  <a:sym typeface="Roboto"/>
                </a:endParaRPr>
              </a:p>
            </p:txBody>
          </p:sp>
        </p:grpSp>
        <p:sp>
          <p:nvSpPr>
            <p:cNvPr id="35" name="Google Shape;520;p40">
              <a:hlinkClick r:id="rId3"/>
              <a:extLst>
                <a:ext uri="{FF2B5EF4-FFF2-40B4-BE49-F238E27FC236}">
                  <a16:creationId xmlns:a16="http://schemas.microsoft.com/office/drawing/2014/main" id="{8FD0FC2B-227D-42F8-8A8D-B130BFD47036}"/>
                </a:ext>
              </a:extLst>
            </p:cNvPr>
            <p:cNvSpPr/>
            <p:nvPr/>
          </p:nvSpPr>
          <p:spPr>
            <a:xfrm>
              <a:off x="8430675" y="6027348"/>
              <a:ext cx="1857240" cy="596735"/>
            </a:xfrm>
            <a:prstGeom prst="rect">
              <a:avLst/>
            </a:prstGeom>
            <a:noFill/>
            <a:ln>
              <a:noFill/>
            </a:ln>
          </p:spPr>
          <p:txBody>
            <a:bodyPr spcFirstLastPara="1" wrap="square" lIns="0"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57070"/>
                  </a:solidFill>
                  <a:effectLst/>
                  <a:uLnTx/>
                  <a:uFillTx/>
                  <a:latin typeface="Roboto"/>
                  <a:ea typeface="Roboto"/>
                  <a:cs typeface="Roboto"/>
                  <a:sym typeface="Roboto"/>
                  <a:hlinkClick r:id="rId3"/>
                </a:rPr>
                <a:t>www.spatineo.com</a:t>
              </a:r>
              <a:endParaRPr kumimoji="0" lang="en-US" sz="1600" b="0" i="0" u="none" strike="noStrike" kern="1200" cap="none" spc="0" normalizeH="0" baseline="0" noProof="0" dirty="0">
                <a:ln>
                  <a:noFill/>
                </a:ln>
                <a:solidFill>
                  <a:srgbClr val="757070"/>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57070"/>
                  </a:solidFill>
                  <a:effectLst/>
                  <a:uLnTx/>
                  <a:uFillTx/>
                  <a:latin typeface="Roboto"/>
                  <a:ea typeface="Roboto"/>
                  <a:cs typeface="+mn-cs"/>
                  <a:sym typeface="Roboto"/>
                  <a:hlinkClick r:id="rId4"/>
                </a:rPr>
                <a:t>www.giskvalitet.se</a:t>
              </a:r>
              <a:endParaRPr kumimoji="0" sz="1800" b="0" i="0" u="none" strike="noStrike" kern="1200" cap="none" spc="0" normalizeH="0" baseline="0" noProof="0" dirty="0">
                <a:ln>
                  <a:noFill/>
                </a:ln>
                <a:solidFill>
                  <a:prstClr val="black"/>
                </a:solidFill>
                <a:effectLst/>
                <a:uLnTx/>
                <a:uFillTx/>
                <a:latin typeface="HelveticaNeue"/>
                <a:ea typeface="+mn-ea"/>
                <a:cs typeface="+mn-cs"/>
              </a:endParaRPr>
            </a:p>
          </p:txBody>
        </p:sp>
      </p:grpSp>
      <p:grpSp>
        <p:nvGrpSpPr>
          <p:cNvPr id="17" name="Grupp 16">
            <a:extLst>
              <a:ext uri="{FF2B5EF4-FFF2-40B4-BE49-F238E27FC236}">
                <a16:creationId xmlns:a16="http://schemas.microsoft.com/office/drawing/2014/main" id="{3B9D8259-5334-4CFA-9A42-327DC146E038}"/>
              </a:ext>
            </a:extLst>
          </p:cNvPr>
          <p:cNvGrpSpPr/>
          <p:nvPr/>
        </p:nvGrpSpPr>
        <p:grpSpPr>
          <a:xfrm>
            <a:off x="10538474" y="110543"/>
            <a:ext cx="1677950" cy="391337"/>
            <a:chOff x="1980342" y="135121"/>
            <a:chExt cx="1677950" cy="391337"/>
          </a:xfrm>
        </p:grpSpPr>
        <p:pic>
          <p:nvPicPr>
            <p:cNvPr id="18" name="Google Shape;198;p16">
              <a:extLst>
                <a:ext uri="{FF2B5EF4-FFF2-40B4-BE49-F238E27FC236}">
                  <a16:creationId xmlns:a16="http://schemas.microsoft.com/office/drawing/2014/main" id="{913D8B72-6904-404D-A8D3-3D711F7E4B74}"/>
                </a:ext>
              </a:extLst>
            </p:cNvPr>
            <p:cNvPicPr preferRelativeResize="0">
              <a:picLocks noChangeAspect="1"/>
            </p:cNvPicPr>
            <p:nvPr/>
          </p:nvPicPr>
          <p:blipFill rotWithShape="1">
            <a:blip r:embed="rId9">
              <a:alphaModFix/>
            </a:blip>
            <a:srcRect/>
            <a:stretch/>
          </p:blipFill>
          <p:spPr>
            <a:xfrm>
              <a:off x="1980342" y="135121"/>
              <a:ext cx="360000" cy="360000"/>
            </a:xfrm>
            <a:prstGeom prst="rect">
              <a:avLst/>
            </a:prstGeom>
            <a:noFill/>
            <a:ln>
              <a:noFill/>
            </a:ln>
          </p:spPr>
        </p:pic>
        <p:sp>
          <p:nvSpPr>
            <p:cNvPr id="22" name="Google Shape;199;p16">
              <a:extLst>
                <a:ext uri="{FF2B5EF4-FFF2-40B4-BE49-F238E27FC236}">
                  <a16:creationId xmlns:a16="http://schemas.microsoft.com/office/drawing/2014/main" id="{35D50FC2-1E61-48A7-9DEE-113A66B86D52}"/>
                </a:ext>
              </a:extLst>
            </p:cNvPr>
            <p:cNvSpPr txBox="1"/>
            <p:nvPr/>
          </p:nvSpPr>
          <p:spPr>
            <a:xfrm>
              <a:off x="2266051" y="187904"/>
              <a:ext cx="1392241"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600"/>
                <a:buFont typeface="Nunito"/>
                <a:buNone/>
                <a:tabLst/>
                <a:defRPr/>
              </a:pPr>
              <a:r>
                <a:rPr kumimoji="0" lang="sv-SE" sz="1600" b="0" i="0" u="none" strike="noStrike" kern="1200" cap="none" spc="0" normalizeH="0" baseline="0" noProof="0" dirty="0">
                  <a:ln>
                    <a:noFill/>
                  </a:ln>
                  <a:solidFill>
                    <a:prstClr val="black"/>
                  </a:solidFill>
                  <a:effectLst/>
                  <a:uLnTx/>
                  <a:uFillTx/>
                  <a:latin typeface="Arial Rounded MT Bold" panose="020F0704030504030204" pitchFamily="34" charset="0"/>
                  <a:ea typeface="Nunito"/>
                  <a:cs typeface="Nunito"/>
                  <a:sym typeface="Nunito"/>
                </a:rPr>
                <a:t>GIS-kvalitet</a:t>
              </a:r>
              <a:endParaRPr kumimoji="0" sz="18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a:cs typeface="Calibri"/>
                <a:sym typeface="Calibri"/>
              </a:endParaRPr>
            </a:p>
          </p:txBody>
        </p:sp>
      </p:grpSp>
      <p:sp>
        <p:nvSpPr>
          <p:cNvPr id="2" name="textruta 1">
            <a:extLst>
              <a:ext uri="{FF2B5EF4-FFF2-40B4-BE49-F238E27FC236}">
                <a16:creationId xmlns:a16="http://schemas.microsoft.com/office/drawing/2014/main" id="{1D1F93A6-5329-43D0-9D21-6CCAC3737607}"/>
              </a:ext>
            </a:extLst>
          </p:cNvPr>
          <p:cNvSpPr txBox="1"/>
          <p:nvPr/>
        </p:nvSpPr>
        <p:spPr>
          <a:xfrm>
            <a:off x="278880" y="773113"/>
            <a:ext cx="350143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HelveticaNeue"/>
                <a:ea typeface="+mn-ea"/>
                <a:cs typeface="+mn-cs"/>
              </a:rPr>
              <a:t>Allt material är att betrakta som arbetsmaterial och hanteras konfidentiellt under uppdraget. Alla eventuella personuppgifter avidentifieras enligt GDPR. När arbetet avslutas kommer arbetsmaterialet att lämnas till uppdragsgivaren och raderas hos konsulten. Uppdragsgivaren ansvarar för att alla berörda kontaktpersoner kan ta del av resultat och underlag.</a:t>
            </a:r>
          </a:p>
        </p:txBody>
      </p:sp>
      <p:sp>
        <p:nvSpPr>
          <p:cNvPr id="23" name="Pratbubbla: rektangel med rundade hörn 22">
            <a:extLst>
              <a:ext uri="{FF2B5EF4-FFF2-40B4-BE49-F238E27FC236}">
                <a16:creationId xmlns:a16="http://schemas.microsoft.com/office/drawing/2014/main" id="{F0EEDB8B-D416-4082-98BD-21EA95C72971}"/>
              </a:ext>
            </a:extLst>
          </p:cNvPr>
          <p:cNvSpPr/>
          <p:nvPr/>
        </p:nvSpPr>
        <p:spPr>
          <a:xfrm>
            <a:off x="6841372" y="4518838"/>
            <a:ext cx="4522588" cy="2251878"/>
          </a:xfrm>
          <a:prstGeom prst="wedgeRoundRectCallout">
            <a:avLst>
              <a:gd name="adj1" fmla="val -24634"/>
              <a:gd name="adj2" fmla="val -68820"/>
              <a:gd name="adj3" fmla="val 16667"/>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dirty="0"/>
              <a:t>En reflektion var att en möjlig väg framåt skulle kunna vara att avgränsa själva enkäten till att endast skickas till användare av avgiftsbelagda data </a:t>
            </a:r>
          </a:p>
        </p:txBody>
      </p:sp>
    </p:spTree>
    <p:extLst>
      <p:ext uri="{BB962C8B-B14F-4D97-AF65-F5344CB8AC3E}">
        <p14:creationId xmlns:p14="http://schemas.microsoft.com/office/powerpoint/2010/main" val="1550488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p:txBody>
          <a:bodyPr/>
          <a:lstStyle/>
          <a:p>
            <a:r>
              <a:rPr lang="sv-SE" dirty="0"/>
              <a:t>FORTSATT ARBETE - förväntningar</a:t>
            </a:r>
          </a:p>
        </p:txBody>
      </p:sp>
      <p:sp>
        <p:nvSpPr>
          <p:cNvPr id="3" name="Platshållare för innehåll 2">
            <a:extLst>
              <a:ext uri="{FF2B5EF4-FFF2-40B4-BE49-F238E27FC236}">
                <a16:creationId xmlns:a16="http://schemas.microsoft.com/office/drawing/2014/main" id="{E9D0EDF0-400B-4BF8-84C7-091D46FBFD53}"/>
              </a:ext>
            </a:extLst>
          </p:cNvPr>
          <p:cNvSpPr>
            <a:spLocks noGrp="1"/>
          </p:cNvSpPr>
          <p:nvPr>
            <p:ph idx="1"/>
          </p:nvPr>
        </p:nvSpPr>
        <p:spPr>
          <a:xfrm>
            <a:off x="612569" y="1516733"/>
            <a:ext cx="10515600" cy="4874803"/>
          </a:xfrm>
        </p:spPr>
        <p:txBody>
          <a:bodyPr/>
          <a:lstStyle/>
          <a:p>
            <a:pPr marL="457200" indent="-457200">
              <a:buFont typeface="Arial" panose="020B0604020202020204" pitchFamily="34" charset="0"/>
              <a:buChar char="•"/>
            </a:pPr>
            <a:r>
              <a:rPr lang="sv-SE" dirty="0"/>
              <a:t>Bemanna expertgrupper</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Sprid info om öppna seminarier</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Namn på controllers inom era respektive organisationer</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Vara behjälplig för </a:t>
            </a:r>
            <a:r>
              <a:rPr lang="sv-SE" dirty="0" err="1"/>
              <a:t>Spatineo</a:t>
            </a:r>
            <a:r>
              <a:rPr lang="sv-SE" dirty="0"/>
              <a:t> i nyttovärderingsarbetet</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Omvärldsbevaka gärna med era motsvarande organisationer i Europa och återkoppla goda idéer till oss</a:t>
            </a:r>
          </a:p>
          <a:p>
            <a:endParaRPr lang="sv-SE" dirty="0"/>
          </a:p>
        </p:txBody>
      </p:sp>
    </p:spTree>
    <p:extLst>
      <p:ext uri="{BB962C8B-B14F-4D97-AF65-F5344CB8AC3E}">
        <p14:creationId xmlns:p14="http://schemas.microsoft.com/office/powerpoint/2010/main" val="32730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B0A21-5F23-4C58-A4FA-292718B3684A}"/>
              </a:ext>
            </a:extLst>
          </p:cNvPr>
          <p:cNvSpPr>
            <a:spLocks noGrp="1"/>
          </p:cNvSpPr>
          <p:nvPr>
            <p:ph type="title"/>
          </p:nvPr>
        </p:nvSpPr>
        <p:spPr>
          <a:xfrm>
            <a:off x="838200" y="2308167"/>
            <a:ext cx="10515600" cy="549412"/>
          </a:xfrm>
        </p:spPr>
        <p:txBody>
          <a:bodyPr/>
          <a:lstStyle/>
          <a:p>
            <a:pPr algn="ctr"/>
            <a:r>
              <a:rPr lang="sv-SE" dirty="0"/>
              <a:t>TACK för idag, </a:t>
            </a:r>
          </a:p>
        </p:txBody>
      </p:sp>
      <p:sp>
        <p:nvSpPr>
          <p:cNvPr id="6" name="Rubrik 1">
            <a:extLst>
              <a:ext uri="{FF2B5EF4-FFF2-40B4-BE49-F238E27FC236}">
                <a16:creationId xmlns:a16="http://schemas.microsoft.com/office/drawing/2014/main" id="{35057238-51DA-4B50-ADAD-8EBF1680BB71}"/>
              </a:ext>
            </a:extLst>
          </p:cNvPr>
          <p:cNvSpPr txBox="1">
            <a:spLocks/>
          </p:cNvSpPr>
          <p:nvPr/>
        </p:nvSpPr>
        <p:spPr>
          <a:xfrm>
            <a:off x="838200" y="3725716"/>
            <a:ext cx="10515600" cy="54941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a:lstStyle>
          <a:p>
            <a:pPr algn="ctr"/>
            <a:r>
              <a:rPr lang="sv-SE" dirty="0"/>
              <a:t>Vi ses 24 september!</a:t>
            </a:r>
          </a:p>
        </p:txBody>
      </p:sp>
    </p:spTree>
    <p:extLst>
      <p:ext uri="{BB962C8B-B14F-4D97-AF65-F5344CB8AC3E}">
        <p14:creationId xmlns:p14="http://schemas.microsoft.com/office/powerpoint/2010/main" val="392628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D015FB-078A-4278-856C-91404CD504D8}"/>
              </a:ext>
            </a:extLst>
          </p:cNvPr>
          <p:cNvSpPr>
            <a:spLocks noGrp="1"/>
          </p:cNvSpPr>
          <p:nvPr>
            <p:ph type="title"/>
          </p:nvPr>
        </p:nvSpPr>
        <p:spPr/>
        <p:txBody>
          <a:bodyPr/>
          <a:lstStyle/>
          <a:p>
            <a:r>
              <a:rPr lang="sv-SE" dirty="0"/>
              <a:t>INGELA ALVERFORS, regeringskansliet</a:t>
            </a:r>
          </a:p>
        </p:txBody>
      </p:sp>
      <p:sp>
        <p:nvSpPr>
          <p:cNvPr id="3" name="Platshållare för innehåll 2">
            <a:extLst>
              <a:ext uri="{FF2B5EF4-FFF2-40B4-BE49-F238E27FC236}">
                <a16:creationId xmlns:a16="http://schemas.microsoft.com/office/drawing/2014/main" id="{5C584865-DDCF-43C1-B192-0F6B64AE2622}"/>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8504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993267" y="2080591"/>
            <a:ext cx="10571287" cy="2146852"/>
          </a:xfrm>
        </p:spPr>
        <p:txBody>
          <a:bodyPr/>
          <a:lstStyle/>
          <a:p>
            <a:pPr algn="ctr"/>
            <a:r>
              <a:rPr lang="sv-SE" sz="5400" dirty="0"/>
              <a:t>PSI-direktivet</a:t>
            </a:r>
          </a:p>
          <a:p>
            <a:pPr algn="ctr"/>
            <a:r>
              <a:rPr lang="sv-SE" sz="2400" dirty="0"/>
              <a:t>Ingela Alverfors </a:t>
            </a:r>
          </a:p>
          <a:p>
            <a:pPr algn="ctr"/>
            <a:r>
              <a:rPr lang="sv-SE" sz="2400" dirty="0"/>
              <a:t>Infrastrukturdepartementet</a:t>
            </a:r>
          </a:p>
          <a:p>
            <a:pPr algn="ctr"/>
            <a:r>
              <a:rPr lang="sv-SE" sz="2400" dirty="0"/>
              <a:t>Enheten för digital förvaltning</a:t>
            </a:r>
          </a:p>
        </p:txBody>
      </p:sp>
      <p:sp>
        <p:nvSpPr>
          <p:cNvPr id="4" name="Platshållare för bildnummer 3"/>
          <p:cNvSpPr>
            <a:spLocks noGrp="1"/>
          </p:cNvSpPr>
          <p:nvPr>
            <p:ph type="sldNum" sz="quarter" idx="12"/>
          </p:nvPr>
        </p:nvSpPr>
        <p:spPr/>
        <p:txBody>
          <a:bodyPr/>
          <a:lstStyle/>
          <a:p>
            <a:fld id="{9C3D4D15-3887-47F3-AC8F-B99C7C44B5C5}" type="slidenum">
              <a:rPr lang="sv-SE" smtClean="0"/>
              <a:pPr/>
              <a:t>9</a:t>
            </a:fld>
            <a:endParaRPr lang="sv-SE" dirty="0"/>
          </a:p>
        </p:txBody>
      </p:sp>
      <p:sp>
        <p:nvSpPr>
          <p:cNvPr id="5" name="Platshållare för sidfot 4"/>
          <p:cNvSpPr>
            <a:spLocks noGrp="1"/>
          </p:cNvSpPr>
          <p:nvPr>
            <p:ph type="ftr" sz="quarter" idx="11"/>
          </p:nvPr>
        </p:nvSpPr>
        <p:spPr/>
        <p:txBody>
          <a:bodyPr/>
          <a:lstStyle/>
          <a:p>
            <a:r>
              <a:rPr lang="sv-SE"/>
              <a:t>Finansdepartementet</a:t>
            </a:r>
            <a:endParaRPr lang="sv-SE" dirty="0"/>
          </a:p>
        </p:txBody>
      </p:sp>
      <p:sp>
        <p:nvSpPr>
          <p:cNvPr id="7" name="Rubrik 6">
            <a:extLst>
              <a:ext uri="{FF2B5EF4-FFF2-40B4-BE49-F238E27FC236}">
                <a16:creationId xmlns:a16="http://schemas.microsoft.com/office/drawing/2014/main" id="{1E632C7A-327E-48A0-A911-D04ED01A7FA7}"/>
              </a:ext>
            </a:extLst>
          </p:cNvPr>
          <p:cNvSpPr>
            <a:spLocks noGrp="1"/>
          </p:cNvSpPr>
          <p:nvPr>
            <p:ph type="ctrTitle"/>
          </p:nvPr>
        </p:nvSpPr>
        <p:spPr>
          <a:xfrm>
            <a:off x="993267" y="729566"/>
            <a:ext cx="10102847" cy="1351025"/>
          </a:xfrm>
        </p:spPr>
        <p:txBody>
          <a:bodyPr/>
          <a:lstStyle/>
          <a:p>
            <a:pPr algn="ctr"/>
            <a:r>
              <a:rPr lang="sv-SE" sz="4400" dirty="0"/>
              <a:t> </a:t>
            </a:r>
          </a:p>
        </p:txBody>
      </p:sp>
    </p:spTree>
    <p:extLst>
      <p:ext uri="{BB962C8B-B14F-4D97-AF65-F5344CB8AC3E}">
        <p14:creationId xmlns:p14="http://schemas.microsoft.com/office/powerpoint/2010/main" val="253562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NTMÄTERIET">
  <a:themeElements>
    <a:clrScheme name="Lantmäteri">
      <a:dk1>
        <a:sysClr val="windowText" lastClr="000000"/>
      </a:dk1>
      <a:lt1>
        <a:sysClr val="window" lastClr="FFFFFF"/>
      </a:lt1>
      <a:dk2>
        <a:srgbClr val="000000"/>
      </a:dk2>
      <a:lt2>
        <a:srgbClr val="E40427"/>
      </a:lt2>
      <a:accent1>
        <a:srgbClr val="7AB800"/>
      </a:accent1>
      <a:accent2>
        <a:srgbClr val="2D7CAD"/>
      </a:accent2>
      <a:accent3>
        <a:srgbClr val="8455A1"/>
      </a:accent3>
      <a:accent4>
        <a:srgbClr val="EF8604"/>
      </a:accent4>
      <a:accent5>
        <a:srgbClr val="000000"/>
      </a:accent5>
      <a:accent6>
        <a:srgbClr val="000000"/>
      </a:accent6>
      <a:hlink>
        <a:srgbClr val="AEABAB"/>
      </a:hlink>
      <a:folHlink>
        <a:srgbClr val="AEABAB"/>
      </a:folHlink>
    </a:clrScheme>
    <a:fontScheme name="Lantmäter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smtClean="0"/>
        </a:defPPr>
      </a:lstStyle>
    </a:txDef>
  </a:objectDefaults>
  <a:extraClrSchemeLst/>
  <a:extLst>
    <a:ext uri="{05A4C25C-085E-4340-85A3-A5531E510DB2}">
      <thm15:themeFamily xmlns:thm15="http://schemas.microsoft.com/office/thememl/2012/main" name="Lantmäteriet_PP_mall.pptx" id="{3BE7C8D8-F29C-424D-9573-59AB15231008}" vid="{505B374F-8DF6-443F-936F-FF34CFA7E093}"/>
    </a:ext>
  </a:extLst>
</a:theme>
</file>

<file path=ppt/theme/theme2.xml><?xml version="1.0" encoding="utf-8"?>
<a:theme xmlns:a="http://schemas.openxmlformats.org/drawingml/2006/main" name="Office Theme">
  <a:themeElements>
    <a:clrScheme name="Spatineo">
      <a:dk1>
        <a:sysClr val="windowText" lastClr="000000"/>
      </a:dk1>
      <a:lt1>
        <a:sysClr val="window" lastClr="FFFFFF"/>
      </a:lt1>
      <a:dk2>
        <a:srgbClr val="44546A"/>
      </a:dk2>
      <a:lt2>
        <a:srgbClr val="E7E6E6"/>
      </a:lt2>
      <a:accent1>
        <a:srgbClr val="FFB941"/>
      </a:accent1>
      <a:accent2>
        <a:srgbClr val="D32E12"/>
      </a:accent2>
      <a:accent3>
        <a:srgbClr val="A5A5A5"/>
      </a:accent3>
      <a:accent4>
        <a:srgbClr val="FFC000"/>
      </a:accent4>
      <a:accent5>
        <a:srgbClr val="4472C4"/>
      </a:accent5>
      <a:accent6>
        <a:srgbClr val="70AD47"/>
      </a:accent6>
      <a:hlink>
        <a:srgbClr val="0563C1"/>
      </a:hlink>
      <a:folHlink>
        <a:srgbClr val="954F72"/>
      </a:folHlink>
    </a:clrScheme>
    <a:fontScheme name="Spatineo Fonts">
      <a:majorFont>
        <a:latin typeface="HelveticaNeue"/>
        <a:ea typeface=""/>
        <a:cs typeface=""/>
      </a:majorFont>
      <a:minorFont>
        <a:latin typeface="Helvetica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Lantmäteriet_PP_mall</Template>
  <TotalTime>1906</TotalTime>
  <Words>4021</Words>
  <Application>Microsoft Office PowerPoint</Application>
  <PresentationFormat>Bredbild</PresentationFormat>
  <Paragraphs>543</Paragraphs>
  <Slides>75</Slides>
  <Notes>26</Notes>
  <HiddenSlides>0</HiddenSlides>
  <MMClips>0</MMClips>
  <ScaleCrop>false</ScaleCrop>
  <HeadingPairs>
    <vt:vector size="6" baseType="variant">
      <vt:variant>
        <vt:lpstr>Använt teckensnitt</vt:lpstr>
      </vt:variant>
      <vt:variant>
        <vt:i4>10</vt:i4>
      </vt:variant>
      <vt:variant>
        <vt:lpstr>Tema</vt:lpstr>
      </vt:variant>
      <vt:variant>
        <vt:i4>2</vt:i4>
      </vt:variant>
      <vt:variant>
        <vt:lpstr>Bildrubriker</vt:lpstr>
      </vt:variant>
      <vt:variant>
        <vt:i4>75</vt:i4>
      </vt:variant>
    </vt:vector>
  </HeadingPairs>
  <TitlesOfParts>
    <vt:vector size="87" baseType="lpstr">
      <vt:lpstr>Arial</vt:lpstr>
      <vt:lpstr>Arial Rounded MT Bold</vt:lpstr>
      <vt:lpstr>Calibri</vt:lpstr>
      <vt:lpstr>Gill Sans MT</vt:lpstr>
      <vt:lpstr>Helvetica Neue</vt:lpstr>
      <vt:lpstr>HelveticaNeue</vt:lpstr>
      <vt:lpstr>Nunito</vt:lpstr>
      <vt:lpstr>Roboto</vt:lpstr>
      <vt:lpstr>Symbol</vt:lpstr>
      <vt:lpstr>Verdana</vt:lpstr>
      <vt:lpstr>LANTMÄTERIET</vt:lpstr>
      <vt:lpstr>Office Theme</vt:lpstr>
      <vt:lpstr>Särskilt värdefulla data</vt:lpstr>
      <vt:lpstr>PowerPoint-presentation</vt:lpstr>
      <vt:lpstr>Grova deadlines</vt:lpstr>
      <vt:lpstr>Angränsande uppdrag, Projekt och utredningar</vt:lpstr>
      <vt:lpstr>agenda</vt:lpstr>
      <vt:lpstr>agenda</vt:lpstr>
      <vt:lpstr>PrESENTATIONSRUNDA</vt:lpstr>
      <vt:lpstr>INGELA ALVERFORS, regeringskansliet</vt:lpstr>
      <vt:lpstr> </vt:lpstr>
      <vt:lpstr>PSI-direktivet – lite historik</vt:lpstr>
      <vt:lpstr>Varför en omarbetning av PSI-direktivet?</vt:lpstr>
      <vt:lpstr>Det omarbetade PSI-direktivet</vt:lpstr>
      <vt:lpstr>Generellt om PSI-direktivet</vt:lpstr>
      <vt:lpstr>Vilka större ändringar innebär det nya PSI-direktivet?</vt:lpstr>
      <vt:lpstr>Ett utvidgat tillämpningsområde (art. 1. b)</vt:lpstr>
      <vt:lpstr>Avgiftsfrihet (art. 6)</vt:lpstr>
      <vt:lpstr>Dynamiska data (art. 5.5)</vt:lpstr>
      <vt:lpstr>Forskningsdata och exklusiva avtal  (art. 10 och 12)</vt:lpstr>
      <vt:lpstr>Värdefulla datamängder (art. 13 och 14)</vt:lpstr>
      <vt:lpstr>Kategorier av värdefulla dataset</vt:lpstr>
      <vt:lpstr>Vad händer nu?</vt:lpstr>
      <vt:lpstr>  Tack!</vt:lpstr>
      <vt:lpstr>KOMMISSIONENS FRÅGa innan sommaren</vt:lpstr>
      <vt:lpstr>PRESENTATION AV FÖRSLAG</vt:lpstr>
      <vt:lpstr>Förslag ”High value datasets”</vt:lpstr>
      <vt:lpstr>Statistik</vt:lpstr>
      <vt:lpstr>Europeisk statistik</vt:lpstr>
      <vt:lpstr>Svensk statistik</vt:lpstr>
      <vt:lpstr>PowerPoint-presentation</vt:lpstr>
      <vt:lpstr>Öppna geodata</vt:lpstr>
      <vt:lpstr>PowerPoint-presentation</vt:lpstr>
      <vt:lpstr>DeSO-statistik</vt:lpstr>
      <vt:lpstr>GGIM:s ”fundamental data”</vt:lpstr>
      <vt:lpstr>Population and Housing Census 2020</vt:lpstr>
      <vt:lpstr>Sammanfattning</vt:lpstr>
      <vt:lpstr>Företagsuppgifter</vt:lpstr>
      <vt:lpstr>SCB:s allmänna företagsregister</vt:lpstr>
      <vt:lpstr>PowerPoint-presentation</vt:lpstr>
      <vt:lpstr>Stor efterfrågan</vt:lpstr>
      <vt:lpstr>Göra Allmänna Företagsregistret till öppna data</vt:lpstr>
      <vt:lpstr>PowerPoint-presentation</vt:lpstr>
      <vt:lpstr>Metod FÖR URVAL AV DATAMÄNGDER</vt:lpstr>
      <vt:lpstr>Metoddiskussion – bikupa 1</vt:lpstr>
      <vt:lpstr>Resultat av diskussionerna– bikupa 1</vt:lpstr>
      <vt:lpstr>Resultat av diskussionerna– bikupa 1, forts</vt:lpstr>
      <vt:lpstr>UNGGIMS rapport om fundamental data</vt:lpstr>
      <vt:lpstr>BESKRIVNING UTIFRÅN UNGGIMS ”MODELL”</vt:lpstr>
      <vt:lpstr>EXEMPLET TRANSPORT NETWORKS</vt:lpstr>
      <vt:lpstr>WHY IS THIS THEME FUNDAMENTAL?</vt:lpstr>
      <vt:lpstr>Which sustainable development goals (SDGs) will it help to meet?  </vt:lpstr>
      <vt:lpstr>Geospatial data features in more detail  </vt:lpstr>
      <vt:lpstr>Possible sources of data</vt:lpstr>
      <vt:lpstr>Existing data standards </vt:lpstr>
      <vt:lpstr>REFLEKTION KRING UPPLÄGG… </vt:lpstr>
      <vt:lpstr>REFLEKTION KRING UPPLÄGG… </vt:lpstr>
      <vt:lpstr>Tolkning av socioekonomiska nyttor: </vt:lpstr>
      <vt:lpstr>FÖRESLå EXPERTER</vt:lpstr>
      <vt:lpstr>NYTTOVÄRDERING – HELENA RINGMAR, SPATINEO</vt:lpstr>
      <vt:lpstr>PowerPoint-presentation</vt:lpstr>
      <vt:lpstr>Spatineo och GIS-kvalitet</vt:lpstr>
      <vt:lpstr>Våra tidigare referensuppdrag</vt:lpstr>
      <vt:lpstr>Vårt uppdrag, samhällsekonomiska nyttor</vt:lpstr>
      <vt:lpstr>Vårt uppdrag att analysera de samhällsekonomiska nyttorna</vt:lpstr>
      <vt:lpstr>Särskilt värdefulla datamängder</vt:lpstr>
      <vt:lpstr>Samverkan</vt:lpstr>
      <vt:lpstr>1. Nuvarande användning</vt:lpstr>
      <vt:lpstr>Nuvarande användning - loggfilsanalys</vt:lpstr>
      <vt:lpstr>2. Enkäten</vt:lpstr>
      <vt:lpstr>2. Enkäten om nyttor</vt:lpstr>
      <vt:lpstr>3. Intervjuer</vt:lpstr>
      <vt:lpstr>Tidplan</vt:lpstr>
      <vt:lpstr>Referensgrupp</vt:lpstr>
      <vt:lpstr>PowerPoint-presentation</vt:lpstr>
      <vt:lpstr>FORTSATT ARBETE - förväntningar</vt:lpstr>
      <vt:lpstr>TACK för idag,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Särskilt värdefulla data</dc:title>
  <dc:creator>LM licens</dc:creator>
  <cp:lastModifiedBy>Fröjdenlund Johanna</cp:lastModifiedBy>
  <cp:revision>138</cp:revision>
  <dcterms:created xsi:type="dcterms:W3CDTF">2019-06-25T08:37:32Z</dcterms:created>
  <dcterms:modified xsi:type="dcterms:W3CDTF">2019-08-26T12:17:36Z</dcterms:modified>
</cp:coreProperties>
</file>